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08" r:id="rId3"/>
  </p:sldMasterIdLst>
  <p:notesMasterIdLst>
    <p:notesMasterId r:id="rId43"/>
  </p:notesMasterIdLst>
  <p:sldIdLst>
    <p:sldId id="258" r:id="rId4"/>
    <p:sldId id="402" r:id="rId5"/>
    <p:sldId id="401" r:id="rId6"/>
    <p:sldId id="408" r:id="rId7"/>
    <p:sldId id="368" r:id="rId8"/>
    <p:sldId id="400" r:id="rId9"/>
    <p:sldId id="364" r:id="rId10"/>
    <p:sldId id="260" r:id="rId11"/>
    <p:sldId id="320" r:id="rId12"/>
    <p:sldId id="366" r:id="rId13"/>
    <p:sldId id="409" r:id="rId14"/>
    <p:sldId id="407" r:id="rId15"/>
    <p:sldId id="284" r:id="rId16"/>
    <p:sldId id="410" r:id="rId17"/>
    <p:sldId id="420" r:id="rId18"/>
    <p:sldId id="421" r:id="rId19"/>
    <p:sldId id="422" r:id="rId20"/>
    <p:sldId id="423" r:id="rId21"/>
    <p:sldId id="424" r:id="rId22"/>
    <p:sldId id="425" r:id="rId23"/>
    <p:sldId id="323" r:id="rId24"/>
    <p:sldId id="415" r:id="rId25"/>
    <p:sldId id="416" r:id="rId26"/>
    <p:sldId id="417" r:id="rId27"/>
    <p:sldId id="418" r:id="rId28"/>
    <p:sldId id="294" r:id="rId29"/>
    <p:sldId id="414" r:id="rId30"/>
    <p:sldId id="426" r:id="rId31"/>
    <p:sldId id="376" r:id="rId32"/>
    <p:sldId id="427" r:id="rId33"/>
    <p:sldId id="262" r:id="rId34"/>
    <p:sldId id="372" r:id="rId35"/>
    <p:sldId id="428" r:id="rId36"/>
    <p:sldId id="429" r:id="rId37"/>
    <p:sldId id="430" r:id="rId38"/>
    <p:sldId id="431" r:id="rId39"/>
    <p:sldId id="432" r:id="rId40"/>
    <p:sldId id="433" r:id="rId41"/>
    <p:sldId id="434"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74" autoAdjust="0"/>
    <p:restoredTop sz="78411" autoAdjust="0"/>
  </p:normalViewPr>
  <p:slideViewPr>
    <p:cSldViewPr snapToGrid="0">
      <p:cViewPr varScale="1">
        <p:scale>
          <a:sx n="74" d="100"/>
          <a:sy n="74" d="100"/>
        </p:scale>
        <p:origin x="1493" y="62"/>
      </p:cViewPr>
      <p:guideLst>
        <p:guide orient="horz" pos="2160"/>
        <p:guide pos="2880"/>
      </p:guideLst>
    </p:cSldViewPr>
  </p:slideViewPr>
  <p:notesTextViewPr>
    <p:cViewPr>
      <p:scale>
        <a:sx n="1" d="1"/>
        <a:sy n="1" d="1"/>
      </p:scale>
      <p:origin x="0" y="0"/>
    </p:cViewPr>
  </p:notesTextViewPr>
  <p:sorterViewPr>
    <p:cViewPr varScale="1">
      <p:scale>
        <a:sx n="1" d="1"/>
        <a:sy n="1" d="1"/>
      </p:scale>
      <p:origin x="0" y="-7037"/>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A3B39B-11A2-4DD7-A02E-5EA6948D5A0F}" type="datetimeFigureOut">
              <a:rPr lang="en-GB" smtClean="0"/>
              <a:t>20/04/2017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A9D4A5-BC17-453E-A1CC-D15E330172BA}" type="slidenum">
              <a:rPr lang="en-GB" smtClean="0"/>
              <a:t>‹#›</a:t>
            </a:fld>
            <a:endParaRPr lang="en-GB"/>
          </a:p>
        </p:txBody>
      </p:sp>
    </p:spTree>
    <p:extLst>
      <p:ext uri="{BB962C8B-B14F-4D97-AF65-F5344CB8AC3E}">
        <p14:creationId xmlns:p14="http://schemas.microsoft.com/office/powerpoint/2010/main" val="370218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A9D4A5-BC17-453E-A1CC-D15E330172BA}" type="slidenum">
              <a:rPr lang="en-GB" smtClean="0"/>
              <a:t>1</a:t>
            </a:fld>
            <a:endParaRPr lang="en-GB"/>
          </a:p>
        </p:txBody>
      </p:sp>
    </p:spTree>
    <p:extLst>
      <p:ext uri="{BB962C8B-B14F-4D97-AF65-F5344CB8AC3E}">
        <p14:creationId xmlns:p14="http://schemas.microsoft.com/office/powerpoint/2010/main" val="2073009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0000"/>
              </a:lnSpc>
              <a:spcBef>
                <a:spcPts val="0"/>
              </a:spcBef>
            </a:pPr>
            <a:r>
              <a:rPr lang="is-IS" dirty="0" smtClean="0"/>
              <a:t>Posters vs. talks (no micro-managing, but increased balance between talks/posters)</a:t>
            </a:r>
          </a:p>
          <a:p>
            <a:pPr algn="just">
              <a:lnSpc>
                <a:spcPct val="110000"/>
              </a:lnSpc>
              <a:spcBef>
                <a:spcPts val="0"/>
              </a:spcBef>
            </a:pPr>
            <a:r>
              <a:rPr lang="is-IS" dirty="0" smtClean="0"/>
              <a:t>Student-led sessions...</a:t>
            </a:r>
            <a:endParaRPr lang="en-US" dirty="0" smtClean="0"/>
          </a:p>
        </p:txBody>
      </p:sp>
      <p:sp>
        <p:nvSpPr>
          <p:cNvPr id="4" name="Slide Number Placeholder 3"/>
          <p:cNvSpPr>
            <a:spLocks noGrp="1"/>
          </p:cNvSpPr>
          <p:nvPr>
            <p:ph type="sldNum" sz="quarter" idx="10"/>
          </p:nvPr>
        </p:nvSpPr>
        <p:spPr/>
        <p:txBody>
          <a:bodyPr/>
          <a:lstStyle/>
          <a:p>
            <a:fld id="{B7A9D4A5-BC17-453E-A1CC-D15E330172BA}" type="slidenum">
              <a:rPr lang="en-GB" smtClean="0"/>
              <a:t>32</a:t>
            </a:fld>
            <a:endParaRPr lang="en-GB"/>
          </a:p>
        </p:txBody>
      </p:sp>
    </p:spTree>
    <p:extLst>
      <p:ext uri="{BB962C8B-B14F-4D97-AF65-F5344CB8AC3E}">
        <p14:creationId xmlns:p14="http://schemas.microsoft.com/office/powerpoint/2010/main" val="2726282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A9D4A5-BC17-453E-A1CC-D15E330172BA}" type="slidenum">
              <a:rPr lang="en-GB" smtClean="0"/>
              <a:t>8</a:t>
            </a:fld>
            <a:endParaRPr lang="en-GB"/>
          </a:p>
        </p:txBody>
      </p:sp>
    </p:spTree>
    <p:extLst>
      <p:ext uri="{BB962C8B-B14F-4D97-AF65-F5344CB8AC3E}">
        <p14:creationId xmlns:p14="http://schemas.microsoft.com/office/powerpoint/2010/main" val="3506583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A9D4A5-BC17-453E-A1CC-D15E330172BA}" type="slidenum">
              <a:rPr lang="en-GB" smtClean="0"/>
              <a:t>9</a:t>
            </a:fld>
            <a:endParaRPr lang="en-GB"/>
          </a:p>
        </p:txBody>
      </p:sp>
    </p:spTree>
    <p:extLst>
      <p:ext uri="{BB962C8B-B14F-4D97-AF65-F5344CB8AC3E}">
        <p14:creationId xmlns:p14="http://schemas.microsoft.com/office/powerpoint/2010/main" val="571136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A9D4A5-BC17-453E-A1CC-D15E330172BA}" type="slidenum">
              <a:rPr lang="en-GB" smtClean="0"/>
              <a:t>13</a:t>
            </a:fld>
            <a:endParaRPr lang="en-GB"/>
          </a:p>
        </p:txBody>
      </p:sp>
    </p:spTree>
    <p:extLst>
      <p:ext uri="{BB962C8B-B14F-4D97-AF65-F5344CB8AC3E}">
        <p14:creationId xmlns:p14="http://schemas.microsoft.com/office/powerpoint/2010/main" val="441773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A9D4A5-BC17-453E-A1CC-D15E330172BA}" type="slidenum">
              <a:rPr lang="en-GB" smtClean="0"/>
              <a:t>14</a:t>
            </a:fld>
            <a:endParaRPr lang="en-GB"/>
          </a:p>
        </p:txBody>
      </p:sp>
    </p:spTree>
    <p:extLst>
      <p:ext uri="{BB962C8B-B14F-4D97-AF65-F5344CB8AC3E}">
        <p14:creationId xmlns:p14="http://schemas.microsoft.com/office/powerpoint/2010/main" val="441773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A9D4A5-BC17-453E-A1CC-D15E330172BA}" type="slidenum">
              <a:rPr lang="en-GB" smtClean="0"/>
              <a:t>21</a:t>
            </a:fld>
            <a:endParaRPr lang="en-GB"/>
          </a:p>
        </p:txBody>
      </p:sp>
    </p:spTree>
    <p:extLst>
      <p:ext uri="{BB962C8B-B14F-4D97-AF65-F5344CB8AC3E}">
        <p14:creationId xmlns:p14="http://schemas.microsoft.com/office/powerpoint/2010/main" val="2629715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A3523055-A838-4B45-93AE-E9EE30E14281}" type="slidenum">
              <a:rPr lang="it-IT" smtClean="0">
                <a:solidFill>
                  <a:prstClr val="black"/>
                </a:solidFill>
              </a:rPr>
              <a:pPr/>
              <a:t>23</a:t>
            </a:fld>
            <a:endParaRPr lang="it-IT">
              <a:solidFill>
                <a:prstClr val="black"/>
              </a:solidFill>
            </a:endParaRPr>
          </a:p>
        </p:txBody>
      </p:sp>
    </p:spTree>
    <p:extLst>
      <p:ext uri="{BB962C8B-B14F-4D97-AF65-F5344CB8AC3E}">
        <p14:creationId xmlns:p14="http://schemas.microsoft.com/office/powerpoint/2010/main" val="328439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A9D4A5-BC17-453E-A1CC-D15E330172BA}" type="slidenum">
              <a:rPr lang="en-GB" smtClean="0"/>
              <a:t>26</a:t>
            </a:fld>
            <a:endParaRPr lang="en-GB"/>
          </a:p>
        </p:txBody>
      </p:sp>
    </p:spTree>
    <p:extLst>
      <p:ext uri="{BB962C8B-B14F-4D97-AF65-F5344CB8AC3E}">
        <p14:creationId xmlns:p14="http://schemas.microsoft.com/office/powerpoint/2010/main" val="3477747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A9D4A5-BC17-453E-A1CC-D15E330172BA}" type="slidenum">
              <a:rPr lang="en-GB" smtClean="0"/>
              <a:t>31</a:t>
            </a:fld>
            <a:endParaRPr lang="en-GB"/>
          </a:p>
        </p:txBody>
      </p:sp>
    </p:spTree>
    <p:extLst>
      <p:ext uri="{BB962C8B-B14F-4D97-AF65-F5344CB8AC3E}">
        <p14:creationId xmlns:p14="http://schemas.microsoft.com/office/powerpoint/2010/main" val="3991427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62AE162-9107-47B5-AF7D-5C3F19C85CCC}" type="datetimeFigureOut">
              <a:rPr lang="en-GB" smtClean="0"/>
              <a:t>20/04/2017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DC2803-6628-44D7-8FD8-E155F8279D85}" type="slidenum">
              <a:rPr lang="en-GB" smtClean="0"/>
              <a:t>‹#›</a:t>
            </a:fld>
            <a:endParaRPr lang="en-GB"/>
          </a:p>
        </p:txBody>
      </p:sp>
    </p:spTree>
    <p:extLst>
      <p:ext uri="{BB962C8B-B14F-4D97-AF65-F5344CB8AC3E}">
        <p14:creationId xmlns:p14="http://schemas.microsoft.com/office/powerpoint/2010/main" val="201477105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62AE162-9107-47B5-AF7D-5C3F19C85CCC}" type="datetimeFigureOut">
              <a:rPr lang="en-GB" smtClean="0"/>
              <a:t>20/04/2017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DC2803-6628-44D7-8FD8-E155F8279D85}" type="slidenum">
              <a:rPr lang="en-GB" smtClean="0"/>
              <a:t>‹#›</a:t>
            </a:fld>
            <a:endParaRPr lang="en-GB"/>
          </a:p>
        </p:txBody>
      </p:sp>
    </p:spTree>
    <p:extLst>
      <p:ext uri="{BB962C8B-B14F-4D97-AF65-F5344CB8AC3E}">
        <p14:creationId xmlns:p14="http://schemas.microsoft.com/office/powerpoint/2010/main" val="270185301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62AE162-9107-47B5-AF7D-5C3F19C85CCC}" type="datetimeFigureOut">
              <a:rPr lang="en-GB" smtClean="0"/>
              <a:t>20/04/2017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DC2803-6628-44D7-8FD8-E155F8279D85}" type="slidenum">
              <a:rPr lang="en-GB" smtClean="0"/>
              <a:t>‹#›</a:t>
            </a:fld>
            <a:endParaRPr lang="en-GB"/>
          </a:p>
        </p:txBody>
      </p:sp>
    </p:spTree>
    <p:extLst>
      <p:ext uri="{BB962C8B-B14F-4D97-AF65-F5344CB8AC3E}">
        <p14:creationId xmlns:p14="http://schemas.microsoft.com/office/powerpoint/2010/main" val="288399136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9" name="Sottotitolo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28" name="Titolo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it-IT" smtClean="0"/>
              <a:t>Fare clic per modificare lo stile del titolo</a:t>
            </a:r>
            <a:endParaRPr kumimoji="0" lang="en-US"/>
          </a:p>
        </p:txBody>
      </p:sp>
      <p:cxnSp>
        <p:nvCxnSpPr>
          <p:cNvPr id="8" name="Connettore 1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e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endParaRPr lang="en-US" sz="2400">
              <a:solidFill>
                <a:prstClr val="white"/>
              </a:solidFill>
              <a:latin typeface="Constantia"/>
            </a:endParaRPr>
          </a:p>
        </p:txBody>
      </p:sp>
      <p:sp>
        <p:nvSpPr>
          <p:cNvPr id="15" name="Segnaposto data 14"/>
          <p:cNvSpPr>
            <a:spLocks noGrp="1"/>
          </p:cNvSpPr>
          <p:nvPr>
            <p:ph type="dt" sz="half" idx="10"/>
          </p:nvPr>
        </p:nvSpPr>
        <p:spPr/>
        <p:txBody>
          <a:bodyPr/>
          <a:lstStyle/>
          <a:p>
            <a:pPr>
              <a:defRPr/>
            </a:pPr>
            <a:endParaRPr lang="en-US">
              <a:solidFill>
                <a:srgbClr val="FEFAC9"/>
              </a:solidFill>
            </a:endParaRPr>
          </a:p>
        </p:txBody>
      </p:sp>
      <p:sp>
        <p:nvSpPr>
          <p:cNvPr id="16" name="Segnaposto numero diapositiva 15"/>
          <p:cNvSpPr>
            <a:spLocks noGrp="1"/>
          </p:cNvSpPr>
          <p:nvPr>
            <p:ph type="sldNum" sz="quarter" idx="11"/>
          </p:nvPr>
        </p:nvSpPr>
        <p:spPr/>
        <p:txBody>
          <a:bodyPr/>
          <a:lstStyle/>
          <a:p>
            <a:pPr>
              <a:defRPr/>
            </a:pPr>
            <a:fld id="{09770DE2-C6EF-EF42-880F-3A0DC4E818AF}" type="slidenum">
              <a:rPr lang="en-US" smtClean="0">
                <a:solidFill>
                  <a:srgbClr val="FEFAC9"/>
                </a:solidFill>
              </a:rPr>
              <a:pPr>
                <a:defRPr/>
              </a:pPr>
              <a:t>‹#›</a:t>
            </a:fld>
            <a:endParaRPr lang="en-US">
              <a:solidFill>
                <a:srgbClr val="FEFAC9"/>
              </a:solidFill>
            </a:endParaRPr>
          </a:p>
        </p:txBody>
      </p:sp>
      <p:sp>
        <p:nvSpPr>
          <p:cNvPr id="17" name="Segnaposto piè di pagina 16"/>
          <p:cNvSpPr>
            <a:spLocks noGrp="1"/>
          </p:cNvSpPr>
          <p:nvPr>
            <p:ph type="ftr" sz="quarter" idx="12"/>
          </p:nvPr>
        </p:nvSpPr>
        <p:spPr/>
        <p:txBody>
          <a:bodyPr/>
          <a:lstStyle/>
          <a:p>
            <a:pPr>
              <a:defRPr/>
            </a:pPr>
            <a:endParaRPr lang="en-US">
              <a:solidFill>
                <a:srgbClr val="FEFAC9"/>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9" name="Segnaposto contenuto 8"/>
          <p:cNvSpPr>
            <a:spLocks noGrp="1"/>
          </p:cNvSpPr>
          <p:nvPr>
            <p:ph idx="1"/>
          </p:nvPr>
        </p:nvSpPr>
        <p:spPr>
          <a:xfrm>
            <a:off x="457200" y="1524000"/>
            <a:ext cx="8229600" cy="45720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4" name="Segnaposto data 13"/>
          <p:cNvSpPr>
            <a:spLocks noGrp="1"/>
          </p:cNvSpPr>
          <p:nvPr>
            <p:ph type="dt" sz="half" idx="14"/>
          </p:nvPr>
        </p:nvSpPr>
        <p:spPr/>
        <p:txBody>
          <a:bodyPr/>
          <a:lstStyle/>
          <a:p>
            <a:pPr>
              <a:defRPr/>
            </a:pPr>
            <a:endParaRPr lang="en-US">
              <a:solidFill>
                <a:srgbClr val="FEFAC9"/>
              </a:solidFill>
            </a:endParaRPr>
          </a:p>
        </p:txBody>
      </p:sp>
      <p:sp>
        <p:nvSpPr>
          <p:cNvPr id="15" name="Segnaposto numero diapositiva 14"/>
          <p:cNvSpPr>
            <a:spLocks noGrp="1"/>
          </p:cNvSpPr>
          <p:nvPr>
            <p:ph type="sldNum" sz="quarter" idx="15"/>
          </p:nvPr>
        </p:nvSpPr>
        <p:spPr/>
        <p:txBody>
          <a:bodyPr/>
          <a:lstStyle>
            <a:lvl1pPr algn="ctr">
              <a:defRPr/>
            </a:lvl1pPr>
          </a:lstStyle>
          <a:p>
            <a:pPr>
              <a:defRPr/>
            </a:pPr>
            <a:fld id="{F36B4182-90DE-5A4B-AAEA-292744074C28}" type="slidenum">
              <a:rPr lang="en-US" smtClean="0">
                <a:solidFill>
                  <a:srgbClr val="FEFAC9"/>
                </a:solidFill>
              </a:rPr>
              <a:pPr>
                <a:defRPr/>
              </a:pPr>
              <a:t>‹#›</a:t>
            </a:fld>
            <a:endParaRPr lang="en-US">
              <a:solidFill>
                <a:srgbClr val="FEFAC9"/>
              </a:solidFill>
            </a:endParaRPr>
          </a:p>
        </p:txBody>
      </p:sp>
      <p:sp>
        <p:nvSpPr>
          <p:cNvPr id="16" name="Segnaposto piè di pagina 15"/>
          <p:cNvSpPr>
            <a:spLocks noGrp="1"/>
          </p:cNvSpPr>
          <p:nvPr>
            <p:ph type="ftr" sz="quarter" idx="16"/>
          </p:nvPr>
        </p:nvSpPr>
        <p:spPr/>
        <p:txBody>
          <a:bodyPr/>
          <a:lstStyle/>
          <a:p>
            <a:pPr>
              <a:defRPr/>
            </a:pPr>
            <a:endParaRPr lang="en-US">
              <a:solidFill>
                <a:srgbClr val="FEFAC9"/>
              </a:solidFill>
            </a:endParaRPr>
          </a:p>
        </p:txBody>
      </p:sp>
      <p:sp>
        <p:nvSpPr>
          <p:cNvPr id="17" name="Titolo 16"/>
          <p:cNvSpPr>
            <a:spLocks noGrp="1"/>
          </p:cNvSpPr>
          <p:nvPr>
            <p:ph type="title"/>
          </p:nvPr>
        </p:nvSpPr>
        <p:spPr/>
        <p:txBody>
          <a:bodyPr rtlCol="0" anchor="b" anchorCtr="0"/>
          <a:lstStyle/>
          <a:p>
            <a:r>
              <a:rPr kumimoji="0" lang="it-IT" smtClean="0"/>
              <a:t>Fare clic per modificare lo stile del titolo</a:t>
            </a:r>
            <a:endParaRPr kumimoji="0"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pPr>
              <a:defRPr/>
            </a:pPr>
            <a:endParaRPr lang="en-US">
              <a:solidFill>
                <a:srgbClr val="FEFAC9"/>
              </a:solidFill>
            </a:endParaRPr>
          </a:p>
        </p:txBody>
      </p:sp>
      <p:sp>
        <p:nvSpPr>
          <p:cNvPr id="5" name="Segnaposto piè di pagina 4"/>
          <p:cNvSpPr>
            <a:spLocks noGrp="1"/>
          </p:cNvSpPr>
          <p:nvPr>
            <p:ph type="ftr" sz="quarter" idx="11"/>
          </p:nvPr>
        </p:nvSpPr>
        <p:spPr/>
        <p:txBody>
          <a:bodyPr/>
          <a:lstStyle/>
          <a:p>
            <a:pPr>
              <a:defRPr/>
            </a:pPr>
            <a:endParaRPr lang="en-US">
              <a:solidFill>
                <a:srgbClr val="FEFAC9"/>
              </a:solidFill>
            </a:endParaRPr>
          </a:p>
        </p:txBody>
      </p:sp>
      <p:sp>
        <p:nvSpPr>
          <p:cNvPr id="6" name="Segnaposto numero diapositiva 5"/>
          <p:cNvSpPr>
            <a:spLocks noGrp="1"/>
          </p:cNvSpPr>
          <p:nvPr>
            <p:ph type="sldNum" sz="quarter" idx="12"/>
          </p:nvPr>
        </p:nvSpPr>
        <p:spPr/>
        <p:txBody>
          <a:bodyPr/>
          <a:lstStyle/>
          <a:p>
            <a:pPr>
              <a:defRPr/>
            </a:pPr>
            <a:fld id="{B379D4E0-7D8C-9A4F-80C2-104EC113D6F9}" type="slidenum">
              <a:rPr lang="en-US" smtClean="0">
                <a:solidFill>
                  <a:srgbClr val="FEFAC9"/>
                </a:solidFill>
              </a:rPr>
              <a:pPr>
                <a:defRPr/>
              </a:pPr>
              <a:t>‹#›</a:t>
            </a:fld>
            <a:endParaRPr lang="en-US">
              <a:solidFill>
                <a:srgbClr val="FEFAC9"/>
              </a:solidFill>
            </a:endParaRPr>
          </a:p>
        </p:txBody>
      </p:sp>
      <p:sp>
        <p:nvSpPr>
          <p:cNvPr id="2" name="Titolo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cxnSp>
        <p:nvCxnSpPr>
          <p:cNvPr id="7" name="Connettore 1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5" name="Segnaposto data 4"/>
          <p:cNvSpPr>
            <a:spLocks noGrp="1"/>
          </p:cNvSpPr>
          <p:nvPr>
            <p:ph type="dt" sz="half" idx="10"/>
          </p:nvPr>
        </p:nvSpPr>
        <p:spPr/>
        <p:txBody>
          <a:bodyPr/>
          <a:lstStyle/>
          <a:p>
            <a:pPr>
              <a:defRPr/>
            </a:pPr>
            <a:endParaRPr lang="en-US">
              <a:solidFill>
                <a:srgbClr val="FEFAC9"/>
              </a:solidFill>
            </a:endParaRPr>
          </a:p>
        </p:txBody>
      </p:sp>
      <p:sp>
        <p:nvSpPr>
          <p:cNvPr id="6" name="Segnaposto piè di pagina 5"/>
          <p:cNvSpPr>
            <a:spLocks noGrp="1"/>
          </p:cNvSpPr>
          <p:nvPr>
            <p:ph type="ftr" sz="quarter" idx="11"/>
          </p:nvPr>
        </p:nvSpPr>
        <p:spPr/>
        <p:txBody>
          <a:bodyPr/>
          <a:lstStyle/>
          <a:p>
            <a:pPr>
              <a:defRPr/>
            </a:pPr>
            <a:endParaRPr lang="en-US">
              <a:solidFill>
                <a:srgbClr val="FEFAC9"/>
              </a:solidFill>
            </a:endParaRPr>
          </a:p>
        </p:txBody>
      </p:sp>
      <p:sp>
        <p:nvSpPr>
          <p:cNvPr id="7" name="Segnaposto numero diapositiva 6"/>
          <p:cNvSpPr>
            <a:spLocks noGrp="1"/>
          </p:cNvSpPr>
          <p:nvPr>
            <p:ph type="sldNum" sz="quarter" idx="12"/>
          </p:nvPr>
        </p:nvSpPr>
        <p:spPr/>
        <p:txBody>
          <a:bodyPr/>
          <a:lstStyle/>
          <a:p>
            <a:pPr>
              <a:defRPr/>
            </a:pPr>
            <a:fld id="{E4421E70-E586-B04D-84E4-2B08BE53D07B}" type="slidenum">
              <a:rPr lang="en-US" smtClean="0">
                <a:solidFill>
                  <a:srgbClr val="FEFAC9"/>
                </a:solidFill>
              </a:rPr>
              <a:pPr>
                <a:defRPr/>
              </a:pPr>
              <a:t>‹#›</a:t>
            </a:fld>
            <a:endParaRPr lang="en-US">
              <a:solidFill>
                <a:srgbClr val="FEFAC9"/>
              </a:solidFill>
            </a:endParaRPr>
          </a:p>
        </p:txBody>
      </p:sp>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11" name="Segnaposto contenuto 10"/>
          <p:cNvSpPr>
            <a:spLocks noGrp="1"/>
          </p:cNvSpPr>
          <p:nvPr>
            <p:ph sz="half" idx="1"/>
          </p:nvPr>
        </p:nvSpPr>
        <p:spPr>
          <a:xfrm>
            <a:off x="457200" y="1524000"/>
            <a:ext cx="4059936" cy="45720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3" name="Segnaposto contenuto 12"/>
          <p:cNvSpPr>
            <a:spLocks noGrp="1"/>
          </p:cNvSpPr>
          <p:nvPr>
            <p:ph sz="half" idx="2"/>
          </p:nvPr>
        </p:nvSpPr>
        <p:spPr>
          <a:xfrm>
            <a:off x="4648200" y="1524000"/>
            <a:ext cx="4059936" cy="45720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9" name="Segnaposto numero diapositiva 8"/>
          <p:cNvSpPr>
            <a:spLocks noGrp="1"/>
          </p:cNvSpPr>
          <p:nvPr>
            <p:ph type="sldNum" sz="quarter" idx="12"/>
          </p:nvPr>
        </p:nvSpPr>
        <p:spPr/>
        <p:txBody>
          <a:bodyPr/>
          <a:lstStyle/>
          <a:p>
            <a:pPr>
              <a:defRPr/>
            </a:pPr>
            <a:fld id="{5EB6B52D-5E9B-CB46-8D05-6C644D9B391D}" type="slidenum">
              <a:rPr lang="en-US" smtClean="0">
                <a:solidFill>
                  <a:srgbClr val="FEFAC9"/>
                </a:solidFill>
              </a:rPr>
              <a:pPr>
                <a:defRPr/>
              </a:pPr>
              <a:t>‹#›</a:t>
            </a:fld>
            <a:endParaRPr lang="en-US">
              <a:solidFill>
                <a:srgbClr val="FEFAC9"/>
              </a:solidFill>
            </a:endParaRPr>
          </a:p>
        </p:txBody>
      </p:sp>
      <p:sp>
        <p:nvSpPr>
          <p:cNvPr id="8" name="Segnaposto piè di pagina 7"/>
          <p:cNvSpPr>
            <a:spLocks noGrp="1"/>
          </p:cNvSpPr>
          <p:nvPr>
            <p:ph type="ftr" sz="quarter" idx="11"/>
          </p:nvPr>
        </p:nvSpPr>
        <p:spPr/>
        <p:txBody>
          <a:bodyPr/>
          <a:lstStyle/>
          <a:p>
            <a:pPr>
              <a:defRPr/>
            </a:pPr>
            <a:endParaRPr lang="en-US">
              <a:solidFill>
                <a:srgbClr val="FEFAC9"/>
              </a:solidFill>
            </a:endParaRPr>
          </a:p>
        </p:txBody>
      </p:sp>
      <p:sp>
        <p:nvSpPr>
          <p:cNvPr id="7" name="Segnaposto data 6"/>
          <p:cNvSpPr>
            <a:spLocks noGrp="1"/>
          </p:cNvSpPr>
          <p:nvPr>
            <p:ph type="dt" sz="half" idx="10"/>
          </p:nvPr>
        </p:nvSpPr>
        <p:spPr/>
        <p:txBody>
          <a:bodyPr/>
          <a:lstStyle/>
          <a:p>
            <a:pPr>
              <a:defRPr/>
            </a:pPr>
            <a:endParaRPr lang="en-US">
              <a:solidFill>
                <a:srgbClr val="FEFAC9"/>
              </a:solidFill>
            </a:endParaRPr>
          </a:p>
        </p:txBody>
      </p:sp>
      <p:sp>
        <p:nvSpPr>
          <p:cNvPr id="3" name="Segnaposto testo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32" name="Segnaposto contenuto 31"/>
          <p:cNvSpPr>
            <a:spLocks noGrp="1"/>
          </p:cNvSpPr>
          <p:nvPr>
            <p:ph sz="half" idx="2"/>
          </p:nvPr>
        </p:nvSpPr>
        <p:spPr>
          <a:xfrm>
            <a:off x="457200" y="2201896"/>
            <a:ext cx="4038600" cy="3913632"/>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34" name="Segnaposto contenuto 33"/>
          <p:cNvSpPr>
            <a:spLocks noGrp="1"/>
          </p:cNvSpPr>
          <p:nvPr>
            <p:ph sz="quarter" idx="4"/>
          </p:nvPr>
        </p:nvSpPr>
        <p:spPr>
          <a:xfrm>
            <a:off x="4649788" y="2201896"/>
            <a:ext cx="4038600" cy="3913632"/>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 name="Titolo 1"/>
          <p:cNvSpPr>
            <a:spLocks noGrp="1"/>
          </p:cNvSpPr>
          <p:nvPr>
            <p:ph type="title"/>
          </p:nvPr>
        </p:nvSpPr>
        <p:spPr>
          <a:xfrm>
            <a:off x="457200" y="155448"/>
            <a:ext cx="8229600" cy="1143000"/>
          </a:xfrm>
        </p:spPr>
        <p:txBody>
          <a:bodyPr anchor="b" anchorCtr="0"/>
          <a:lstStyle>
            <a:lvl1pPr>
              <a:defRPr/>
            </a:lvl1pPr>
          </a:lstStyle>
          <a:p>
            <a:r>
              <a:rPr kumimoji="0" lang="it-IT" smtClean="0"/>
              <a:t>Fare clic per modificare lo stile del titolo</a:t>
            </a:r>
            <a:endParaRPr kumimoji="0" lang="en-US"/>
          </a:p>
        </p:txBody>
      </p:sp>
      <p:sp>
        <p:nvSpPr>
          <p:cNvPr id="12" name="Segnaposto testo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cxnSp>
        <p:nvCxnSpPr>
          <p:cNvPr id="10" name="Connettore 1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pPr>
              <a:defRPr/>
            </a:pPr>
            <a:endParaRPr lang="en-US">
              <a:solidFill>
                <a:srgbClr val="FEFAC9"/>
              </a:solidFill>
            </a:endParaRPr>
          </a:p>
        </p:txBody>
      </p:sp>
      <p:sp>
        <p:nvSpPr>
          <p:cNvPr id="4" name="Segnaposto piè di pagina 3"/>
          <p:cNvSpPr>
            <a:spLocks noGrp="1"/>
          </p:cNvSpPr>
          <p:nvPr>
            <p:ph type="ftr" sz="quarter" idx="11"/>
          </p:nvPr>
        </p:nvSpPr>
        <p:spPr/>
        <p:txBody>
          <a:bodyPr/>
          <a:lstStyle/>
          <a:p>
            <a:pPr>
              <a:defRPr/>
            </a:pPr>
            <a:endParaRPr lang="en-US">
              <a:solidFill>
                <a:srgbClr val="FEFAC9"/>
              </a:solidFill>
            </a:endParaRPr>
          </a:p>
        </p:txBody>
      </p:sp>
      <p:sp>
        <p:nvSpPr>
          <p:cNvPr id="5" name="Segnaposto numero diapositiva 4"/>
          <p:cNvSpPr>
            <a:spLocks noGrp="1"/>
          </p:cNvSpPr>
          <p:nvPr>
            <p:ph type="sldNum" sz="quarter" idx="12"/>
          </p:nvPr>
        </p:nvSpPr>
        <p:spPr/>
        <p:txBody>
          <a:bodyPr/>
          <a:lstStyle/>
          <a:p>
            <a:pPr>
              <a:defRPr/>
            </a:pPr>
            <a:fld id="{DD9C0206-EA41-6D45-B5B8-23EF776DF18C}" type="slidenum">
              <a:rPr lang="en-US" smtClean="0">
                <a:solidFill>
                  <a:srgbClr val="FEFAC9"/>
                </a:solidFill>
              </a:rPr>
              <a:pPr>
                <a:defRPr/>
              </a:pPr>
              <a:t>‹#›</a:t>
            </a:fld>
            <a:endParaRPr lang="en-US">
              <a:solidFill>
                <a:srgbClr val="FEFAC9"/>
              </a:solidFill>
            </a:endParaRPr>
          </a:p>
        </p:txBody>
      </p:sp>
      <p:sp>
        <p:nvSpPr>
          <p:cNvPr id="2" name="Titolo 1"/>
          <p:cNvSpPr>
            <a:spLocks noGrp="1"/>
          </p:cNvSpPr>
          <p:nvPr>
            <p:ph type="title"/>
          </p:nvPr>
        </p:nvSpPr>
        <p:spPr/>
        <p:txBody>
          <a:bodyPr/>
          <a:lstStyle/>
          <a:p>
            <a:r>
              <a:rPr kumimoji="0" lang="it-IT" smtClean="0"/>
              <a:t>Fare clic per modificare lo stile del titolo</a:t>
            </a:r>
            <a:endParaRPr kumimoji="0"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a:defRPr/>
            </a:pPr>
            <a:endParaRPr lang="en-US">
              <a:solidFill>
                <a:srgbClr val="FEFAC9"/>
              </a:solidFill>
            </a:endParaRPr>
          </a:p>
        </p:txBody>
      </p:sp>
      <p:sp>
        <p:nvSpPr>
          <p:cNvPr id="3" name="Segnaposto piè di pagina 2"/>
          <p:cNvSpPr>
            <a:spLocks noGrp="1"/>
          </p:cNvSpPr>
          <p:nvPr>
            <p:ph type="ftr" sz="quarter" idx="11"/>
          </p:nvPr>
        </p:nvSpPr>
        <p:spPr/>
        <p:txBody>
          <a:bodyPr/>
          <a:lstStyle/>
          <a:p>
            <a:pPr>
              <a:defRPr/>
            </a:pPr>
            <a:endParaRPr lang="en-US">
              <a:solidFill>
                <a:srgbClr val="FEFAC9"/>
              </a:solidFill>
            </a:endParaRPr>
          </a:p>
        </p:txBody>
      </p:sp>
      <p:sp>
        <p:nvSpPr>
          <p:cNvPr id="4" name="Segnaposto numero diapositiva 3"/>
          <p:cNvSpPr>
            <a:spLocks noGrp="1"/>
          </p:cNvSpPr>
          <p:nvPr>
            <p:ph type="sldNum" sz="quarter" idx="12"/>
          </p:nvPr>
        </p:nvSpPr>
        <p:spPr/>
        <p:txBody>
          <a:bodyPr/>
          <a:lstStyle/>
          <a:p>
            <a:pPr>
              <a:defRPr/>
            </a:pPr>
            <a:fld id="{E4421E70-E586-B04D-84E4-2B08BE53D07B}" type="slidenum">
              <a:rPr lang="en-US" smtClean="0">
                <a:solidFill>
                  <a:srgbClr val="FEFAC9"/>
                </a:solidFill>
              </a:rPr>
              <a:pPr>
                <a:defRPr/>
              </a:pPr>
              <a:t>‹#›</a:t>
            </a:fld>
            <a:endParaRPr lang="en-US">
              <a:solidFill>
                <a:srgbClr val="FEFAC9"/>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9" name="Segnaposto contenuto 28"/>
          <p:cNvSpPr>
            <a:spLocks noGrp="1"/>
          </p:cNvSpPr>
          <p:nvPr>
            <p:ph sz="quarter" idx="1"/>
          </p:nvPr>
        </p:nvSpPr>
        <p:spPr>
          <a:xfrm>
            <a:off x="457200" y="457200"/>
            <a:ext cx="6248400" cy="57150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3" name="Segnaposto testo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stili del testo dello schema</a:t>
            </a:r>
          </a:p>
        </p:txBody>
      </p:sp>
      <p:sp>
        <p:nvSpPr>
          <p:cNvPr id="31" name="Titolo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it-IT" smtClean="0"/>
              <a:t>Fare clic per modificare lo stile del titolo</a:t>
            </a:r>
            <a:endParaRPr kumimoji="0" lang="en-US"/>
          </a:p>
        </p:txBody>
      </p:sp>
      <p:sp>
        <p:nvSpPr>
          <p:cNvPr id="8" name="Segnaposto data 7"/>
          <p:cNvSpPr>
            <a:spLocks noGrp="1"/>
          </p:cNvSpPr>
          <p:nvPr>
            <p:ph type="dt" sz="half" idx="14"/>
          </p:nvPr>
        </p:nvSpPr>
        <p:spPr/>
        <p:txBody>
          <a:bodyPr/>
          <a:lstStyle/>
          <a:p>
            <a:pPr>
              <a:defRPr/>
            </a:pPr>
            <a:endParaRPr lang="en-US">
              <a:solidFill>
                <a:srgbClr val="FEFAC9"/>
              </a:solidFill>
            </a:endParaRPr>
          </a:p>
        </p:txBody>
      </p:sp>
      <p:sp>
        <p:nvSpPr>
          <p:cNvPr id="9" name="Segnaposto numero diapositiva 8"/>
          <p:cNvSpPr>
            <a:spLocks noGrp="1"/>
          </p:cNvSpPr>
          <p:nvPr>
            <p:ph type="sldNum" sz="quarter" idx="15"/>
          </p:nvPr>
        </p:nvSpPr>
        <p:spPr/>
        <p:txBody>
          <a:bodyPr/>
          <a:lstStyle/>
          <a:p>
            <a:pPr>
              <a:defRPr/>
            </a:pPr>
            <a:fld id="{06B41964-34E0-3B40-8C0B-633BF1BB8BEC}" type="slidenum">
              <a:rPr lang="en-US" smtClean="0">
                <a:solidFill>
                  <a:srgbClr val="FEFAC9"/>
                </a:solidFill>
              </a:rPr>
              <a:pPr>
                <a:defRPr/>
              </a:pPr>
              <a:t>‹#›</a:t>
            </a:fld>
            <a:endParaRPr lang="en-US">
              <a:solidFill>
                <a:srgbClr val="FEFAC9"/>
              </a:solidFill>
            </a:endParaRPr>
          </a:p>
        </p:txBody>
      </p:sp>
      <p:sp>
        <p:nvSpPr>
          <p:cNvPr id="10" name="Segnaposto piè di pagina 9"/>
          <p:cNvSpPr>
            <a:spLocks noGrp="1"/>
          </p:cNvSpPr>
          <p:nvPr>
            <p:ph type="ftr" sz="quarter" idx="16"/>
          </p:nvPr>
        </p:nvSpPr>
        <p:spPr/>
        <p:txBody>
          <a:bodyPr/>
          <a:lstStyle/>
          <a:p>
            <a:pPr>
              <a:defRPr/>
            </a:pPr>
            <a:endParaRPr lang="en-US">
              <a:solidFill>
                <a:srgbClr val="FEFAC9"/>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62AE162-9107-47B5-AF7D-5C3F19C85CCC}" type="datetimeFigureOut">
              <a:rPr lang="en-GB" smtClean="0"/>
              <a:t>20/04/2017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DC2803-6628-44D7-8FD8-E155F8279D85}" type="slidenum">
              <a:rPr lang="en-GB" smtClean="0"/>
              <a:t>‹#›</a:t>
            </a:fld>
            <a:endParaRPr lang="en-GB"/>
          </a:p>
        </p:txBody>
      </p:sp>
    </p:spTree>
    <p:extLst>
      <p:ext uri="{BB962C8B-B14F-4D97-AF65-F5344CB8AC3E}">
        <p14:creationId xmlns:p14="http://schemas.microsoft.com/office/powerpoint/2010/main" val="195799862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it-IT" smtClean="0"/>
              <a:t>Fare clic per modificare lo stile del titolo</a:t>
            </a:r>
            <a:endParaRPr kumimoji="0" lang="en-US"/>
          </a:p>
        </p:txBody>
      </p:sp>
      <p:sp>
        <p:nvSpPr>
          <p:cNvPr id="3" name="Segnaposto immagine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it-IT" smtClean="0"/>
              <a:t>Fare clic sull'icona per inserire un'immagine</a:t>
            </a:r>
            <a:endParaRPr kumimoji="0" lang="en-US"/>
          </a:p>
        </p:txBody>
      </p:sp>
      <p:sp>
        <p:nvSpPr>
          <p:cNvPr id="4" name="Segnaposto testo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
        <p:nvSpPr>
          <p:cNvPr id="8" name="Segnaposto data 7"/>
          <p:cNvSpPr>
            <a:spLocks noGrp="1"/>
          </p:cNvSpPr>
          <p:nvPr>
            <p:ph type="dt" sz="half" idx="10"/>
          </p:nvPr>
        </p:nvSpPr>
        <p:spPr/>
        <p:txBody>
          <a:bodyPr/>
          <a:lstStyle/>
          <a:p>
            <a:pPr>
              <a:defRPr/>
            </a:pPr>
            <a:endParaRPr lang="en-US">
              <a:solidFill>
                <a:srgbClr val="FEFAC9"/>
              </a:solidFill>
            </a:endParaRPr>
          </a:p>
        </p:txBody>
      </p:sp>
      <p:sp>
        <p:nvSpPr>
          <p:cNvPr id="9" name="Segnaposto numero diapositiva 8"/>
          <p:cNvSpPr>
            <a:spLocks noGrp="1"/>
          </p:cNvSpPr>
          <p:nvPr>
            <p:ph type="sldNum" sz="quarter" idx="11"/>
          </p:nvPr>
        </p:nvSpPr>
        <p:spPr/>
        <p:txBody>
          <a:bodyPr/>
          <a:lstStyle/>
          <a:p>
            <a:pPr>
              <a:defRPr/>
            </a:pPr>
            <a:fld id="{6111FEC9-83A8-4542-A448-D284E68DBD3D}" type="slidenum">
              <a:rPr lang="en-US" smtClean="0">
                <a:solidFill>
                  <a:srgbClr val="FEFAC9"/>
                </a:solidFill>
              </a:rPr>
              <a:pPr>
                <a:defRPr/>
              </a:pPr>
              <a:t>‹#›</a:t>
            </a:fld>
            <a:endParaRPr lang="en-US">
              <a:solidFill>
                <a:srgbClr val="FEFAC9"/>
              </a:solidFill>
            </a:endParaRPr>
          </a:p>
        </p:txBody>
      </p:sp>
      <p:sp>
        <p:nvSpPr>
          <p:cNvPr id="10" name="Segnaposto piè di pagina 9"/>
          <p:cNvSpPr>
            <a:spLocks noGrp="1"/>
          </p:cNvSpPr>
          <p:nvPr>
            <p:ph type="ftr" sz="quarter" idx="12"/>
          </p:nvPr>
        </p:nvSpPr>
        <p:spPr/>
        <p:txBody>
          <a:bodyPr/>
          <a:lstStyle/>
          <a:p>
            <a:pPr>
              <a:defRPr/>
            </a:pPr>
            <a:endParaRPr lang="en-US">
              <a:solidFill>
                <a:srgbClr val="FEFAC9"/>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pPr>
              <a:defRPr/>
            </a:pPr>
            <a:endParaRPr lang="en-US">
              <a:solidFill>
                <a:srgbClr val="FEFAC9"/>
              </a:solidFill>
            </a:endParaRPr>
          </a:p>
        </p:txBody>
      </p:sp>
      <p:sp>
        <p:nvSpPr>
          <p:cNvPr id="5" name="Segnaposto piè di pagina 4"/>
          <p:cNvSpPr>
            <a:spLocks noGrp="1"/>
          </p:cNvSpPr>
          <p:nvPr>
            <p:ph type="ftr" sz="quarter" idx="11"/>
          </p:nvPr>
        </p:nvSpPr>
        <p:spPr/>
        <p:txBody>
          <a:bodyPr/>
          <a:lstStyle/>
          <a:p>
            <a:pPr>
              <a:defRPr/>
            </a:pPr>
            <a:endParaRPr lang="en-US">
              <a:solidFill>
                <a:srgbClr val="FEFAC9"/>
              </a:solidFill>
            </a:endParaRPr>
          </a:p>
        </p:txBody>
      </p:sp>
      <p:sp>
        <p:nvSpPr>
          <p:cNvPr id="6" name="Segnaposto numero diapositiva 5"/>
          <p:cNvSpPr>
            <a:spLocks noGrp="1"/>
          </p:cNvSpPr>
          <p:nvPr>
            <p:ph type="sldNum" sz="quarter" idx="12"/>
          </p:nvPr>
        </p:nvSpPr>
        <p:spPr/>
        <p:txBody>
          <a:bodyPr/>
          <a:lstStyle/>
          <a:p>
            <a:pPr>
              <a:defRPr/>
            </a:pPr>
            <a:fld id="{1BAB3E92-34B7-B444-8742-B0B838AB3FAC}" type="slidenum">
              <a:rPr lang="en-US" smtClean="0">
                <a:solidFill>
                  <a:srgbClr val="FEFAC9"/>
                </a:solidFill>
              </a:rPr>
              <a:pPr>
                <a:defRPr/>
              </a:pPr>
              <a:t>‹#›</a:t>
            </a:fld>
            <a:endParaRPr lang="en-US">
              <a:solidFill>
                <a:srgbClr val="FEFAC9"/>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pPr>
              <a:defRPr/>
            </a:pPr>
            <a:endParaRPr lang="en-US">
              <a:solidFill>
                <a:srgbClr val="FEFAC9"/>
              </a:solidFill>
            </a:endParaRPr>
          </a:p>
        </p:txBody>
      </p:sp>
      <p:sp>
        <p:nvSpPr>
          <p:cNvPr id="5" name="Segnaposto piè di pagina 4"/>
          <p:cNvSpPr>
            <a:spLocks noGrp="1"/>
          </p:cNvSpPr>
          <p:nvPr>
            <p:ph type="ftr" sz="quarter" idx="11"/>
          </p:nvPr>
        </p:nvSpPr>
        <p:spPr/>
        <p:txBody>
          <a:bodyPr/>
          <a:lstStyle/>
          <a:p>
            <a:pPr>
              <a:defRPr/>
            </a:pPr>
            <a:endParaRPr lang="en-US">
              <a:solidFill>
                <a:srgbClr val="FEFAC9"/>
              </a:solidFill>
            </a:endParaRPr>
          </a:p>
        </p:txBody>
      </p:sp>
      <p:sp>
        <p:nvSpPr>
          <p:cNvPr id="6" name="Segnaposto numero diapositiva 5"/>
          <p:cNvSpPr>
            <a:spLocks noGrp="1"/>
          </p:cNvSpPr>
          <p:nvPr>
            <p:ph type="sldNum" sz="quarter" idx="12"/>
          </p:nvPr>
        </p:nvSpPr>
        <p:spPr/>
        <p:txBody>
          <a:bodyPr/>
          <a:lstStyle/>
          <a:p>
            <a:pPr>
              <a:defRPr/>
            </a:pPr>
            <a:fld id="{E4421E70-E586-B04D-84E4-2B08BE53D07B}" type="slidenum">
              <a:rPr lang="en-US" smtClean="0">
                <a:solidFill>
                  <a:srgbClr val="FEFAC9"/>
                </a:solidFill>
              </a:rPr>
              <a:pPr>
                <a:defRPr/>
              </a:pPr>
              <a:t>‹#›</a:t>
            </a:fld>
            <a:endParaRPr lang="en-US">
              <a:solidFill>
                <a:srgbClr val="FEFAC9"/>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1657349" y="3694376"/>
            <a:ext cx="6858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465BA8F9-822D-4127-A0A4-B9504A87827C}" type="datetimeFigureOut">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rPr>
              <a:pPr/>
              <a:t>20/04/2017</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
        <p:nvSpPr>
          <p:cNvPr id="8" name="Footer Placeholder 7"/>
          <p:cNvSpPr>
            <a:spLocks noGrp="1"/>
          </p:cNvSpPr>
          <p:nvPr>
            <p:ph type="ftr" sz="quarter" idx="11"/>
          </p:nvPr>
        </p:nvSpPr>
        <p:spPr/>
        <p:txBody>
          <a:bodyPr/>
          <a:lstStyle/>
          <a:p>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
        <p:nvSpPr>
          <p:cNvPr id="9" name="Slide Number Placeholder 8"/>
          <p:cNvSpPr>
            <a:spLocks noGrp="1"/>
          </p:cNvSpPr>
          <p:nvPr>
            <p:ph type="sldNum" sz="quarter" idx="12"/>
          </p:nvPr>
        </p:nvSpPr>
        <p:spPr/>
        <p:txBody>
          <a:bodyPr/>
          <a:lstStyle/>
          <a:p>
            <a:fld id="{F385E5EE-7A61-45CA-BFC4-06B98053DC3B}"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rPr>
              <a:pPr/>
              <a:t>‹#›</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Tree>
    <p:extLst>
      <p:ext uri="{BB962C8B-B14F-4D97-AF65-F5344CB8AC3E}">
        <p14:creationId xmlns:p14="http://schemas.microsoft.com/office/powerpoint/2010/main" val="1273472634"/>
      </p:ext>
    </p:extLst>
  </p:cSld>
  <p:clrMapOvr>
    <a:masterClrMapping/>
  </p:clrMapOvr>
  <p:transition spd="med">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65BA8F9-822D-4127-A0A4-B9504A87827C}" type="datetimeFigureOut">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rPr>
              <a:pPr/>
              <a:t>20/04/2017</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
        <p:nvSpPr>
          <p:cNvPr id="5" name="Footer Placeholder 4"/>
          <p:cNvSpPr>
            <a:spLocks noGrp="1"/>
          </p:cNvSpPr>
          <p:nvPr>
            <p:ph type="ftr" sz="quarter" idx="11"/>
          </p:nvPr>
        </p:nvSpPr>
        <p:spPr/>
        <p:txBody>
          <a:bodyPr/>
          <a:lstStyle/>
          <a:p>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
        <p:nvSpPr>
          <p:cNvPr id="6" name="Slide Number Placeholder 5"/>
          <p:cNvSpPr>
            <a:spLocks noGrp="1"/>
          </p:cNvSpPr>
          <p:nvPr>
            <p:ph type="sldNum" sz="quarter" idx="12"/>
          </p:nvPr>
        </p:nvSpPr>
        <p:spPr/>
        <p:txBody>
          <a:bodyPr/>
          <a:lstStyle/>
          <a:p>
            <a:fld id="{F385E5EE-7A61-45CA-BFC4-06B98053DC3B}"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rPr>
              <a:pPr/>
              <a:t>‹#›</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Tree>
    <p:extLst>
      <p:ext uri="{BB962C8B-B14F-4D97-AF65-F5344CB8AC3E}">
        <p14:creationId xmlns:p14="http://schemas.microsoft.com/office/powerpoint/2010/main" val="1223665567"/>
      </p:ext>
    </p:extLst>
  </p:cSld>
  <p:clrMapOvr>
    <a:masterClrMapping/>
  </p:clrMapOvr>
  <p:transition spd="med">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640899" y="3693675"/>
            <a:ext cx="6858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65BA8F9-822D-4127-A0A4-B9504A87827C}" type="datetimeFigureOut">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rPr>
              <a:pPr/>
              <a:t>20/04/2017</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
        <p:nvSpPr>
          <p:cNvPr id="5" name="Footer Placeholder 4"/>
          <p:cNvSpPr>
            <a:spLocks noGrp="1"/>
          </p:cNvSpPr>
          <p:nvPr>
            <p:ph type="ftr" sz="quarter" idx="11"/>
          </p:nvPr>
        </p:nvSpPr>
        <p:spPr/>
        <p:txBody>
          <a:bodyPr/>
          <a:lstStyle/>
          <a:p>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
        <p:nvSpPr>
          <p:cNvPr id="6" name="Slide Number Placeholder 5"/>
          <p:cNvSpPr>
            <a:spLocks noGrp="1"/>
          </p:cNvSpPr>
          <p:nvPr>
            <p:ph type="sldNum" sz="quarter" idx="12"/>
          </p:nvPr>
        </p:nvSpPr>
        <p:spPr/>
        <p:txBody>
          <a:bodyPr/>
          <a:lstStyle/>
          <a:p>
            <a:fld id="{F385E5EE-7A61-45CA-BFC4-06B98053DC3B}"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rPr>
              <a:pPr/>
              <a:t>‹#›</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Tree>
    <p:extLst>
      <p:ext uri="{BB962C8B-B14F-4D97-AF65-F5344CB8AC3E}">
        <p14:creationId xmlns:p14="http://schemas.microsoft.com/office/powerpoint/2010/main" val="3070751467"/>
      </p:ext>
    </p:extLst>
  </p:cSld>
  <p:clrMapOvr>
    <a:masterClrMapping/>
  </p:clrMapOvr>
  <p:transition spd="med">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0000" y="1825625"/>
            <a:ext cx="3768912"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65BA8F9-822D-4127-A0A4-B9504A87827C}" type="datetimeFigureOut">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rPr>
              <a:pPr/>
              <a:t>20/04/2017</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
        <p:nvSpPr>
          <p:cNvPr id="6" name="Footer Placeholder 5"/>
          <p:cNvSpPr>
            <a:spLocks noGrp="1"/>
          </p:cNvSpPr>
          <p:nvPr>
            <p:ph type="ftr" sz="quarter" idx="11"/>
          </p:nvPr>
        </p:nvSpPr>
        <p:spPr/>
        <p:txBody>
          <a:bodyPr/>
          <a:lstStyle/>
          <a:p>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
        <p:nvSpPr>
          <p:cNvPr id="7" name="Slide Number Placeholder 6"/>
          <p:cNvSpPr>
            <a:spLocks noGrp="1"/>
          </p:cNvSpPr>
          <p:nvPr>
            <p:ph type="sldNum" sz="quarter" idx="12"/>
          </p:nvPr>
        </p:nvSpPr>
        <p:spPr/>
        <p:txBody>
          <a:bodyPr/>
          <a:lstStyle/>
          <a:p>
            <a:fld id="{F385E5EE-7A61-45CA-BFC4-06B98053DC3B}"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rPr>
              <a:pPr/>
              <a:t>‹#›</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Tree>
    <p:extLst>
      <p:ext uri="{BB962C8B-B14F-4D97-AF65-F5344CB8AC3E}">
        <p14:creationId xmlns:p14="http://schemas.microsoft.com/office/powerpoint/2010/main" val="3492564119"/>
      </p:ext>
    </p:extLst>
  </p:cSld>
  <p:clrMapOvr>
    <a:masterClrMapping/>
  </p:clrMapOvr>
  <p:transition spd="med">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40000" y="1681163"/>
            <a:ext cx="3768912"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4739880" y="2505075"/>
            <a:ext cx="377666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65BA8F9-822D-4127-A0A4-B9504A87827C}" type="datetimeFigureOut">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rPr>
              <a:pPr/>
              <a:t>20/04/2017</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
        <p:nvSpPr>
          <p:cNvPr id="8" name="Footer Placeholder 7"/>
          <p:cNvSpPr>
            <a:spLocks noGrp="1"/>
          </p:cNvSpPr>
          <p:nvPr>
            <p:ph type="ftr" sz="quarter" idx="11"/>
          </p:nvPr>
        </p:nvSpPr>
        <p:spPr/>
        <p:txBody>
          <a:bodyPr/>
          <a:lstStyle/>
          <a:p>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
        <p:nvSpPr>
          <p:cNvPr id="9" name="Slide Number Placeholder 8"/>
          <p:cNvSpPr>
            <a:spLocks noGrp="1"/>
          </p:cNvSpPr>
          <p:nvPr>
            <p:ph type="sldNum" sz="quarter" idx="12"/>
          </p:nvPr>
        </p:nvSpPr>
        <p:spPr/>
        <p:txBody>
          <a:bodyPr/>
          <a:lstStyle/>
          <a:p>
            <a:fld id="{F385E5EE-7A61-45CA-BFC4-06B98053DC3B}"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rPr>
              <a:pPr/>
              <a:t>‹#›</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Tree>
    <p:extLst>
      <p:ext uri="{BB962C8B-B14F-4D97-AF65-F5344CB8AC3E}">
        <p14:creationId xmlns:p14="http://schemas.microsoft.com/office/powerpoint/2010/main" val="4219165227"/>
      </p:ext>
    </p:extLst>
  </p:cSld>
  <p:clrMapOvr>
    <a:masterClrMapping/>
  </p:clrMapOvr>
  <p:transition spd="med">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65BA8F9-822D-4127-A0A4-B9504A87827C}" type="datetimeFigureOut">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rPr>
              <a:pPr/>
              <a:t>20/04/2017</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
        <p:nvSpPr>
          <p:cNvPr id="4" name="Footer Placeholder 3"/>
          <p:cNvSpPr>
            <a:spLocks noGrp="1"/>
          </p:cNvSpPr>
          <p:nvPr>
            <p:ph type="ftr" sz="quarter" idx="11"/>
          </p:nvPr>
        </p:nvSpPr>
        <p:spPr/>
        <p:txBody>
          <a:bodyPr/>
          <a:lstStyle/>
          <a:p>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
        <p:nvSpPr>
          <p:cNvPr id="5" name="Slide Number Placeholder 4"/>
          <p:cNvSpPr>
            <a:spLocks noGrp="1"/>
          </p:cNvSpPr>
          <p:nvPr>
            <p:ph type="sldNum" sz="quarter" idx="12"/>
          </p:nvPr>
        </p:nvSpPr>
        <p:spPr/>
        <p:txBody>
          <a:bodyPr/>
          <a:lstStyle/>
          <a:p>
            <a:fld id="{F385E5EE-7A61-45CA-BFC4-06B98053DC3B}"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rPr>
              <a:pPr/>
              <a:t>‹#›</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Tree>
    <p:extLst>
      <p:ext uri="{BB962C8B-B14F-4D97-AF65-F5344CB8AC3E}">
        <p14:creationId xmlns:p14="http://schemas.microsoft.com/office/powerpoint/2010/main" val="406183053"/>
      </p:ext>
    </p:extLst>
  </p:cSld>
  <p:clrMapOvr>
    <a:masterClrMapping/>
  </p:clrMapOvr>
  <p:transition spd="med">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BA8F9-822D-4127-A0A4-B9504A87827C}" type="datetimeFigureOut">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rPr>
              <a:pPr/>
              <a:t>20/04/2017</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
        <p:nvSpPr>
          <p:cNvPr id="3" name="Footer Placeholder 2"/>
          <p:cNvSpPr>
            <a:spLocks noGrp="1"/>
          </p:cNvSpPr>
          <p:nvPr>
            <p:ph type="ftr" sz="quarter" idx="11"/>
          </p:nvPr>
        </p:nvSpPr>
        <p:spPr/>
        <p:txBody>
          <a:bodyPr/>
          <a:lstStyle/>
          <a:p>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
        <p:nvSpPr>
          <p:cNvPr id="4" name="Slide Number Placeholder 3"/>
          <p:cNvSpPr>
            <a:spLocks noGrp="1"/>
          </p:cNvSpPr>
          <p:nvPr>
            <p:ph type="sldNum" sz="quarter" idx="12"/>
          </p:nvPr>
        </p:nvSpPr>
        <p:spPr/>
        <p:txBody>
          <a:bodyPr/>
          <a:lstStyle/>
          <a:p>
            <a:fld id="{F385E5EE-7A61-45CA-BFC4-06B98053DC3B}"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rPr>
              <a:pPr/>
              <a:t>‹#›</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Tree>
    <p:extLst>
      <p:ext uri="{BB962C8B-B14F-4D97-AF65-F5344CB8AC3E}">
        <p14:creationId xmlns:p14="http://schemas.microsoft.com/office/powerpoint/2010/main" val="215091561"/>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2AE162-9107-47B5-AF7D-5C3F19C85CCC}" type="datetimeFigureOut">
              <a:rPr lang="en-GB" smtClean="0"/>
              <a:t>20/04/2017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DC2803-6628-44D7-8FD8-E155F8279D85}" type="slidenum">
              <a:rPr lang="en-GB" smtClean="0"/>
              <a:t>‹#›</a:t>
            </a:fld>
            <a:endParaRPr lang="en-GB"/>
          </a:p>
        </p:txBody>
      </p:sp>
    </p:spTree>
    <p:extLst>
      <p:ext uri="{BB962C8B-B14F-4D97-AF65-F5344CB8AC3E}">
        <p14:creationId xmlns:p14="http://schemas.microsoft.com/office/powerpoint/2010/main" val="42323008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0000" y="2057400"/>
            <a:ext cx="2739019"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5BA8F9-822D-4127-A0A4-B9504A87827C}" type="datetimeFigureOut">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rPr>
              <a:pPr/>
              <a:t>20/04/2017</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
        <p:nvSpPr>
          <p:cNvPr id="6" name="Footer Placeholder 5"/>
          <p:cNvSpPr>
            <a:spLocks noGrp="1"/>
          </p:cNvSpPr>
          <p:nvPr>
            <p:ph type="ftr" sz="quarter" idx="11"/>
          </p:nvPr>
        </p:nvSpPr>
        <p:spPr/>
        <p:txBody>
          <a:bodyPr/>
          <a:lstStyle/>
          <a:p>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
        <p:nvSpPr>
          <p:cNvPr id="7" name="Slide Number Placeholder 6"/>
          <p:cNvSpPr>
            <a:spLocks noGrp="1"/>
          </p:cNvSpPr>
          <p:nvPr>
            <p:ph type="sldNum" sz="quarter" idx="12"/>
          </p:nvPr>
        </p:nvSpPr>
        <p:spPr/>
        <p:txBody>
          <a:bodyPr/>
          <a:lstStyle/>
          <a:p>
            <a:fld id="{F385E5EE-7A61-45CA-BFC4-06B98053DC3B}"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rPr>
              <a:pPr/>
              <a:t>‹#›</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Tree>
    <p:extLst>
      <p:ext uri="{BB962C8B-B14F-4D97-AF65-F5344CB8AC3E}">
        <p14:creationId xmlns:p14="http://schemas.microsoft.com/office/powerpoint/2010/main" val="3891246152"/>
      </p:ext>
    </p:extLst>
  </p:cSld>
  <p:clrMapOvr>
    <a:masterClrMapping/>
  </p:clrMapOvr>
  <p:transition spd="med">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0000" y="2057400"/>
            <a:ext cx="2739019"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5BA8F9-822D-4127-A0A4-B9504A87827C}" type="datetimeFigureOut">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rPr>
              <a:pPr/>
              <a:t>20/04/2017</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
        <p:nvSpPr>
          <p:cNvPr id="6" name="Footer Placeholder 5"/>
          <p:cNvSpPr>
            <a:spLocks noGrp="1"/>
          </p:cNvSpPr>
          <p:nvPr>
            <p:ph type="ftr" sz="quarter" idx="11"/>
          </p:nvPr>
        </p:nvSpPr>
        <p:spPr/>
        <p:txBody>
          <a:bodyPr/>
          <a:lstStyle/>
          <a:p>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
        <p:nvSpPr>
          <p:cNvPr id="7" name="Slide Number Placeholder 6"/>
          <p:cNvSpPr>
            <a:spLocks noGrp="1"/>
          </p:cNvSpPr>
          <p:nvPr>
            <p:ph type="sldNum" sz="quarter" idx="12"/>
          </p:nvPr>
        </p:nvSpPr>
        <p:spPr/>
        <p:txBody>
          <a:bodyPr/>
          <a:lstStyle/>
          <a:p>
            <a:fld id="{F385E5EE-7A61-45CA-BFC4-06B98053DC3B}"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rPr>
              <a:pPr/>
              <a:t>‹#›</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Tree>
    <p:extLst>
      <p:ext uri="{BB962C8B-B14F-4D97-AF65-F5344CB8AC3E}">
        <p14:creationId xmlns:p14="http://schemas.microsoft.com/office/powerpoint/2010/main" val="680996017"/>
      </p:ext>
    </p:extLst>
  </p:cSld>
  <p:clrMapOvr>
    <a:masterClrMapping/>
  </p:clrMapOvr>
  <p:transition spd="med">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5186516"/>
            <a:ext cx="7885509"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5BA8F9-822D-4127-A0A4-B9504A87827C}" type="datetimeFigureOut">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rPr>
              <a:pPr/>
              <a:t>20/04/2017</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
        <p:nvSpPr>
          <p:cNvPr id="6" name="Footer Placeholder 5"/>
          <p:cNvSpPr>
            <a:spLocks noGrp="1"/>
          </p:cNvSpPr>
          <p:nvPr>
            <p:ph type="ftr" sz="quarter" idx="11"/>
          </p:nvPr>
        </p:nvSpPr>
        <p:spPr/>
        <p:txBody>
          <a:bodyPr/>
          <a:lstStyle/>
          <a:p>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
        <p:nvSpPr>
          <p:cNvPr id="7" name="Slide Number Placeholder 6"/>
          <p:cNvSpPr>
            <a:spLocks noGrp="1"/>
          </p:cNvSpPr>
          <p:nvPr>
            <p:ph type="sldNum" sz="quarter" idx="12"/>
          </p:nvPr>
        </p:nvSpPr>
        <p:spPr/>
        <p:txBody>
          <a:bodyPr/>
          <a:lstStyle/>
          <a:p>
            <a:fld id="{F385E5EE-7A61-45CA-BFC4-06B98053DC3B}"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rPr>
              <a:pPr/>
              <a:t>‹#›</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Tree>
    <p:extLst>
      <p:ext uri="{BB962C8B-B14F-4D97-AF65-F5344CB8AC3E}">
        <p14:creationId xmlns:p14="http://schemas.microsoft.com/office/powerpoint/2010/main" val="26559475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5BA8F9-822D-4127-A0A4-B9504A87827C}" type="datetimeFigureOut">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rPr>
              <a:pPr/>
              <a:t>20/04/2017</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
        <p:nvSpPr>
          <p:cNvPr id="6" name="Footer Placeholder 5"/>
          <p:cNvSpPr>
            <a:spLocks noGrp="1"/>
          </p:cNvSpPr>
          <p:nvPr>
            <p:ph type="ftr" sz="quarter" idx="11"/>
          </p:nvPr>
        </p:nvSpPr>
        <p:spPr/>
        <p:txBody>
          <a:bodyPr/>
          <a:lstStyle/>
          <a:p>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
        <p:nvSpPr>
          <p:cNvPr id="7" name="Slide Number Placeholder 6"/>
          <p:cNvSpPr>
            <a:spLocks noGrp="1"/>
          </p:cNvSpPr>
          <p:nvPr>
            <p:ph type="sldNum" sz="quarter" idx="12"/>
          </p:nvPr>
        </p:nvSpPr>
        <p:spPr/>
        <p:txBody>
          <a:bodyPr/>
          <a:lstStyle/>
          <a:p>
            <a:fld id="{F385E5EE-7A61-45CA-BFC4-06B98053DC3B}"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rPr>
              <a:pPr/>
              <a:t>‹#›</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Tree>
    <p:extLst>
      <p:ext uri="{BB962C8B-B14F-4D97-AF65-F5344CB8AC3E}">
        <p14:creationId xmlns:p14="http://schemas.microsoft.com/office/powerpoint/2010/main" val="12408983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5BA8F9-822D-4127-A0A4-B9504A87827C}" type="datetimeFigureOut">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rPr>
              <a:pPr/>
              <a:t>20/04/2017</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
        <p:nvSpPr>
          <p:cNvPr id="6" name="Footer Placeholder 5"/>
          <p:cNvSpPr>
            <a:spLocks noGrp="1"/>
          </p:cNvSpPr>
          <p:nvPr>
            <p:ph type="ftr" sz="quarter" idx="11"/>
          </p:nvPr>
        </p:nvSpPr>
        <p:spPr/>
        <p:txBody>
          <a:bodyPr/>
          <a:lstStyle/>
          <a:p>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
        <p:nvSpPr>
          <p:cNvPr id="7" name="Slide Number Placeholder 6"/>
          <p:cNvSpPr>
            <a:spLocks noGrp="1"/>
          </p:cNvSpPr>
          <p:nvPr>
            <p:ph type="sldNum" sz="quarter" idx="12"/>
          </p:nvPr>
        </p:nvSpPr>
        <p:spPr/>
        <p:txBody>
          <a:bodyPr/>
          <a:lstStyle/>
          <a:p>
            <a:fld id="{F385E5EE-7A61-45CA-BFC4-06B98053DC3B}"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rPr>
              <a:pPr/>
              <a:t>‹#›</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
        <p:nvSpPr>
          <p:cNvPr id="9" name="TextBox 8"/>
          <p:cNvSpPr txBox="1"/>
          <p:nvPr/>
        </p:nvSpPr>
        <p:spPr>
          <a:xfrm>
            <a:off x="833283" y="786824"/>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white"/>
                </a:solidFill>
                <a:effectLst/>
                <a:latin typeface="Corbel"/>
              </a:rPr>
              <a:t>“</a:t>
            </a:r>
          </a:p>
        </p:txBody>
      </p:sp>
      <p:sp>
        <p:nvSpPr>
          <p:cNvPr id="10" name="TextBox 9"/>
          <p:cNvSpPr txBox="1"/>
          <p:nvPr/>
        </p:nvSpPr>
        <p:spPr>
          <a:xfrm>
            <a:off x="7828359" y="274320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latin typeface="Corbel"/>
              </a:rPr>
              <a:t>”</a:t>
            </a:r>
          </a:p>
        </p:txBody>
      </p:sp>
    </p:spTree>
    <p:extLst>
      <p:ext uri="{BB962C8B-B14F-4D97-AF65-F5344CB8AC3E}">
        <p14:creationId xmlns:p14="http://schemas.microsoft.com/office/powerpoint/2010/main" val="15829481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5BA8F9-822D-4127-A0A4-B9504A87827C}" type="datetimeFigureOut">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rPr>
              <a:pPr/>
              <a:t>20/04/2017</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
        <p:nvSpPr>
          <p:cNvPr id="6" name="Footer Placeholder 5"/>
          <p:cNvSpPr>
            <a:spLocks noGrp="1"/>
          </p:cNvSpPr>
          <p:nvPr>
            <p:ph type="ftr" sz="quarter" idx="11"/>
          </p:nvPr>
        </p:nvSpPr>
        <p:spPr/>
        <p:txBody>
          <a:bodyPr/>
          <a:lstStyle/>
          <a:p>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
        <p:nvSpPr>
          <p:cNvPr id="7" name="Slide Number Placeholder 6"/>
          <p:cNvSpPr>
            <a:spLocks noGrp="1"/>
          </p:cNvSpPr>
          <p:nvPr>
            <p:ph type="sldNum" sz="quarter" idx="12"/>
          </p:nvPr>
        </p:nvSpPr>
        <p:spPr/>
        <p:txBody>
          <a:bodyPr/>
          <a:lstStyle/>
          <a:p>
            <a:fld id="{F385E5EE-7A61-45CA-BFC4-06B98053DC3B}"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rPr>
              <a:pPr/>
              <a:t>‹#›</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Tree>
    <p:extLst>
      <p:ext uri="{BB962C8B-B14F-4D97-AF65-F5344CB8AC3E}">
        <p14:creationId xmlns:p14="http://schemas.microsoft.com/office/powerpoint/2010/main" val="37203602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017598" y="2571750"/>
            <a:ext cx="21955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440996" y="1885950"/>
            <a:ext cx="220218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871777" y="1885950"/>
            <a:ext cx="2199085"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5871777" y="2571750"/>
            <a:ext cx="2199085"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65BA8F9-822D-4127-A0A4-B9504A87827C}" type="datetimeFigureOut">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rPr>
              <a:pPr/>
              <a:t>20/04/2017</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
        <p:nvSpPr>
          <p:cNvPr id="4" name="Footer Placeholder 3"/>
          <p:cNvSpPr>
            <a:spLocks noGrp="1"/>
          </p:cNvSpPr>
          <p:nvPr>
            <p:ph type="ftr" sz="quarter" idx="11"/>
          </p:nvPr>
        </p:nvSpPr>
        <p:spPr/>
        <p:txBody>
          <a:bodyPr/>
          <a:lstStyle/>
          <a:p>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
        <p:nvSpPr>
          <p:cNvPr id="5" name="Slide Number Placeholder 4"/>
          <p:cNvSpPr>
            <a:spLocks noGrp="1"/>
          </p:cNvSpPr>
          <p:nvPr>
            <p:ph type="sldNum" sz="quarter" idx="12"/>
          </p:nvPr>
        </p:nvSpPr>
        <p:spPr/>
        <p:txBody>
          <a:bodyPr/>
          <a:lstStyle/>
          <a:p>
            <a:fld id="{F385E5EE-7A61-45CA-BFC4-06B98053DC3B}"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rPr>
              <a:pPr/>
              <a:t>‹#›</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Tree>
    <p:extLst>
      <p:ext uri="{BB962C8B-B14F-4D97-AF65-F5344CB8AC3E}">
        <p14:creationId xmlns:p14="http://schemas.microsoft.com/office/powerpoint/2010/main" val="32493626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99064" y="4873766"/>
            <a:ext cx="220503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425733" y="4873765"/>
            <a:ext cx="2200805"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853148" y="4873763"/>
            <a:ext cx="220199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65BA8F9-822D-4127-A0A4-B9504A87827C}" type="datetimeFigureOut">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rPr>
              <a:pPr/>
              <a:t>20/04/2017</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
        <p:nvSpPr>
          <p:cNvPr id="4" name="Footer Placeholder 3"/>
          <p:cNvSpPr>
            <a:spLocks noGrp="1"/>
          </p:cNvSpPr>
          <p:nvPr>
            <p:ph type="ftr" sz="quarter" idx="11"/>
          </p:nvPr>
        </p:nvSpPr>
        <p:spPr/>
        <p:txBody>
          <a:bodyPr/>
          <a:lstStyle/>
          <a:p>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
        <p:nvSpPr>
          <p:cNvPr id="5" name="Slide Number Placeholder 4"/>
          <p:cNvSpPr>
            <a:spLocks noGrp="1"/>
          </p:cNvSpPr>
          <p:nvPr>
            <p:ph type="sldNum" sz="quarter" idx="12"/>
          </p:nvPr>
        </p:nvSpPr>
        <p:spPr/>
        <p:txBody>
          <a:bodyPr/>
          <a:lstStyle/>
          <a:p>
            <a:fld id="{F385E5EE-7A61-45CA-BFC4-06B98053DC3B}"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rPr>
              <a:pPr/>
              <a:t>‹#›</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Tree>
    <p:extLst>
      <p:ext uri="{BB962C8B-B14F-4D97-AF65-F5344CB8AC3E}">
        <p14:creationId xmlns:p14="http://schemas.microsoft.com/office/powerpoint/2010/main" val="7494152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65BA8F9-822D-4127-A0A4-B9504A87827C}" type="datetimeFigureOut">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rPr>
              <a:pPr/>
              <a:t>20/04/2017</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
        <p:nvSpPr>
          <p:cNvPr id="5" name="Footer Placeholder 4"/>
          <p:cNvSpPr>
            <a:spLocks noGrp="1"/>
          </p:cNvSpPr>
          <p:nvPr>
            <p:ph type="ftr" sz="quarter" idx="11"/>
          </p:nvPr>
        </p:nvSpPr>
        <p:spPr/>
        <p:txBody>
          <a:bodyPr/>
          <a:lstStyle/>
          <a:p>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
        <p:nvSpPr>
          <p:cNvPr id="6" name="Slide Number Placeholder 5"/>
          <p:cNvSpPr>
            <a:spLocks noGrp="1"/>
          </p:cNvSpPr>
          <p:nvPr>
            <p:ph type="sldNum" sz="quarter" idx="12"/>
          </p:nvPr>
        </p:nvSpPr>
        <p:spPr/>
        <p:txBody>
          <a:bodyPr/>
          <a:lstStyle/>
          <a:p>
            <a:fld id="{F385E5EE-7A61-45CA-BFC4-06B98053DC3B}"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rPr>
              <a:pPr/>
              <a:t>‹#›</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Tree>
    <p:extLst>
      <p:ext uri="{BB962C8B-B14F-4D97-AF65-F5344CB8AC3E}">
        <p14:creationId xmlns:p14="http://schemas.microsoft.com/office/powerpoint/2010/main" val="2360081376"/>
      </p:ext>
    </p:extLst>
  </p:cSld>
  <p:clrMapOvr>
    <a:masterClrMapping/>
  </p:clrMapOvr>
  <p:transition spd="med">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65BA8F9-822D-4127-A0A4-B9504A87827C}" type="datetimeFigureOut">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rPr>
              <a:pPr/>
              <a:t>20/04/2017</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
        <p:nvSpPr>
          <p:cNvPr id="5" name="Footer Placeholder 4"/>
          <p:cNvSpPr>
            <a:spLocks noGrp="1"/>
          </p:cNvSpPr>
          <p:nvPr>
            <p:ph type="ftr" sz="quarter" idx="11"/>
          </p:nvPr>
        </p:nvSpPr>
        <p:spPr/>
        <p:txBody>
          <a:bodyPr/>
          <a:lstStyle/>
          <a:p>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
        <p:nvSpPr>
          <p:cNvPr id="6" name="Slide Number Placeholder 5"/>
          <p:cNvSpPr>
            <a:spLocks noGrp="1"/>
          </p:cNvSpPr>
          <p:nvPr>
            <p:ph type="sldNum" sz="quarter" idx="12"/>
          </p:nvPr>
        </p:nvSpPr>
        <p:spPr/>
        <p:txBody>
          <a:bodyPr/>
          <a:lstStyle/>
          <a:p>
            <a:fld id="{F385E5EE-7A61-45CA-BFC4-06B98053DC3B}"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rPr>
              <a:pPr/>
              <a:t>‹#›</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Tree>
    <p:extLst>
      <p:ext uri="{BB962C8B-B14F-4D97-AF65-F5344CB8AC3E}">
        <p14:creationId xmlns:p14="http://schemas.microsoft.com/office/powerpoint/2010/main" val="2816548433"/>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62AE162-9107-47B5-AF7D-5C3F19C85CCC}" type="datetimeFigureOut">
              <a:rPr lang="en-GB" smtClean="0"/>
              <a:t>20/04/2017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DC2803-6628-44D7-8FD8-E155F8279D85}" type="slidenum">
              <a:rPr lang="en-GB" smtClean="0"/>
              <a:t>‹#›</a:t>
            </a:fld>
            <a:endParaRPr lang="en-GB"/>
          </a:p>
        </p:txBody>
      </p:sp>
    </p:spTree>
    <p:extLst>
      <p:ext uri="{BB962C8B-B14F-4D97-AF65-F5344CB8AC3E}">
        <p14:creationId xmlns:p14="http://schemas.microsoft.com/office/powerpoint/2010/main" val="247858537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62AE162-9107-47B5-AF7D-5C3F19C85CCC}" type="datetimeFigureOut">
              <a:rPr lang="en-GB" smtClean="0"/>
              <a:t>20/04/2017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9DC2803-6628-44D7-8FD8-E155F8279D85}" type="slidenum">
              <a:rPr lang="en-GB" smtClean="0"/>
              <a:t>‹#›</a:t>
            </a:fld>
            <a:endParaRPr lang="en-GB"/>
          </a:p>
        </p:txBody>
      </p:sp>
    </p:spTree>
    <p:extLst>
      <p:ext uri="{BB962C8B-B14F-4D97-AF65-F5344CB8AC3E}">
        <p14:creationId xmlns:p14="http://schemas.microsoft.com/office/powerpoint/2010/main" val="175497831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62AE162-9107-47B5-AF7D-5C3F19C85CCC}" type="datetimeFigureOut">
              <a:rPr lang="en-GB" smtClean="0"/>
              <a:t>20/04/2017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9DC2803-6628-44D7-8FD8-E155F8279D85}" type="slidenum">
              <a:rPr lang="en-GB" smtClean="0"/>
              <a:t>‹#›</a:t>
            </a:fld>
            <a:endParaRPr lang="en-GB"/>
          </a:p>
        </p:txBody>
      </p:sp>
    </p:spTree>
    <p:extLst>
      <p:ext uri="{BB962C8B-B14F-4D97-AF65-F5344CB8AC3E}">
        <p14:creationId xmlns:p14="http://schemas.microsoft.com/office/powerpoint/2010/main" val="36032348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2AE162-9107-47B5-AF7D-5C3F19C85CCC}" type="datetimeFigureOut">
              <a:rPr lang="en-GB" smtClean="0"/>
              <a:t>20/04/2017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9DC2803-6628-44D7-8FD8-E155F8279D85}" type="slidenum">
              <a:rPr lang="en-GB" smtClean="0"/>
              <a:t>‹#›</a:t>
            </a:fld>
            <a:endParaRPr lang="en-GB"/>
          </a:p>
        </p:txBody>
      </p:sp>
    </p:spTree>
    <p:extLst>
      <p:ext uri="{BB962C8B-B14F-4D97-AF65-F5344CB8AC3E}">
        <p14:creationId xmlns:p14="http://schemas.microsoft.com/office/powerpoint/2010/main" val="260825278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2AE162-9107-47B5-AF7D-5C3F19C85CCC}" type="datetimeFigureOut">
              <a:rPr lang="en-GB" smtClean="0"/>
              <a:t>20/04/2017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DC2803-6628-44D7-8FD8-E155F8279D85}" type="slidenum">
              <a:rPr lang="en-GB" smtClean="0"/>
              <a:t>‹#›</a:t>
            </a:fld>
            <a:endParaRPr lang="en-GB"/>
          </a:p>
        </p:txBody>
      </p:sp>
    </p:spTree>
    <p:extLst>
      <p:ext uri="{BB962C8B-B14F-4D97-AF65-F5344CB8AC3E}">
        <p14:creationId xmlns:p14="http://schemas.microsoft.com/office/powerpoint/2010/main" val="51086935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2AE162-9107-47B5-AF7D-5C3F19C85CCC}" type="datetimeFigureOut">
              <a:rPr lang="en-GB" smtClean="0"/>
              <a:t>20/04/2017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DC2803-6628-44D7-8FD8-E155F8279D85}" type="slidenum">
              <a:rPr lang="en-GB" smtClean="0"/>
              <a:t>‹#›</a:t>
            </a:fld>
            <a:endParaRPr lang="en-GB"/>
          </a:p>
        </p:txBody>
      </p:sp>
    </p:spTree>
    <p:extLst>
      <p:ext uri="{BB962C8B-B14F-4D97-AF65-F5344CB8AC3E}">
        <p14:creationId xmlns:p14="http://schemas.microsoft.com/office/powerpoint/2010/main" val="10838693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4.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6000">
              <a:schemeClr val="bg1">
                <a:alpha val="0"/>
              </a:schemeClr>
            </a:gs>
            <a:gs pos="100000">
              <a:srgbClr val="000000"/>
            </a:gs>
          </a:gsLst>
          <a:lin ang="162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8953" y="144035"/>
            <a:ext cx="7886700" cy="854178"/>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61156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2AE162-9107-47B5-AF7D-5C3F19C85CCC}" type="datetimeFigureOut">
              <a:rPr lang="en-GB" smtClean="0"/>
              <a:t>20/04/2017</a:t>
            </a:fld>
            <a:endParaRPr lang="en-GB"/>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DC2803-6628-44D7-8FD8-E155F8279D85}" type="slidenum">
              <a:rPr lang="en-GB" smtClean="0"/>
              <a:t>‹#›</a:t>
            </a:fld>
            <a:endParaRPr lang="en-GB"/>
          </a:p>
        </p:txBody>
      </p:sp>
      <p:pic>
        <p:nvPicPr>
          <p:cNvPr id="7" name="Picture 4"/>
          <p:cNvPicPr>
            <a:picLocks noChangeAspect="1" noChangeArrowheads="1"/>
          </p:cNvPicPr>
          <p:nvPr userDrawn="1"/>
        </p:nvPicPr>
        <p:blipFill>
          <a:blip r:embed="rId13" cstate="email"/>
          <a:srcRect/>
          <a:stretch>
            <a:fillRect/>
          </a:stretch>
        </p:blipFill>
        <p:spPr bwMode="auto">
          <a:xfrm>
            <a:off x="7384595" y="102429"/>
            <a:ext cx="1661434" cy="869121"/>
          </a:xfrm>
          <a:prstGeom prst="rect">
            <a:avLst/>
          </a:prstGeom>
          <a:noFill/>
          <a:ln w="9525">
            <a:noFill/>
            <a:miter lim="800000"/>
            <a:headEnd/>
            <a:tailEnd/>
          </a:ln>
        </p:spPr>
      </p:pic>
      <p:sp>
        <p:nvSpPr>
          <p:cNvPr id="9" name="Text Box 4"/>
          <p:cNvSpPr txBox="1">
            <a:spLocks noChangeArrowheads="1"/>
          </p:cNvSpPr>
          <p:nvPr userDrawn="1"/>
        </p:nvSpPr>
        <p:spPr bwMode="auto">
          <a:xfrm>
            <a:off x="7190474" y="969323"/>
            <a:ext cx="2001074" cy="307777"/>
          </a:xfrm>
          <a:prstGeom prst="rect">
            <a:avLst/>
          </a:prstGeom>
          <a:noFill/>
          <a:ln w="9525">
            <a:noFill/>
            <a:miter lim="800000"/>
            <a:headEnd/>
            <a:tailEnd/>
          </a:ln>
        </p:spPr>
        <p:txBody>
          <a:bodyPr wrap="square">
            <a:spAutoFit/>
          </a:bodyPr>
          <a:lstStyle/>
          <a:p>
            <a:pPr algn="ctr">
              <a:spcBef>
                <a:spcPct val="20000"/>
              </a:spcBef>
            </a:pPr>
            <a:r>
              <a:rPr lang="en-US" sz="1400" dirty="0" smtClean="0">
                <a:latin typeface="Arial" charset="0"/>
              </a:rPr>
              <a:t>@</a:t>
            </a:r>
            <a:r>
              <a:rPr lang="en-US" sz="1400" dirty="0" err="1" smtClean="0">
                <a:latin typeface="Arial" charset="0"/>
              </a:rPr>
              <a:t>brit_seds</a:t>
            </a:r>
            <a:r>
              <a:rPr lang="en-US" sz="1400" dirty="0" smtClean="0">
                <a:latin typeface="Arial" charset="0"/>
              </a:rPr>
              <a:t>/#bsrg16</a:t>
            </a:r>
            <a:endParaRPr lang="en-US" sz="1400" dirty="0">
              <a:latin typeface="Arial" charset="0"/>
            </a:endParaRPr>
          </a:p>
        </p:txBody>
      </p:sp>
    </p:spTree>
    <p:extLst>
      <p:ext uri="{BB962C8B-B14F-4D97-AF65-F5344CB8AC3E}">
        <p14:creationId xmlns:p14="http://schemas.microsoft.com/office/powerpoint/2010/main" val="18504024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rgbClr val="FFFFFF"/>
          </a:solidFill>
          <a:latin typeface="Arial"/>
          <a:ea typeface="+mj-ea"/>
          <a:cs typeface="Arial"/>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a:ea typeface="+mn-ea"/>
          <a:cs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a:ea typeface="+mn-ea"/>
          <a:cs typeface="Arial"/>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a:ea typeface="+mn-ea"/>
          <a:cs typeface="Arial"/>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0"/>
          <a:tileRect/>
        </a:gradFill>
        <a:effectLst/>
      </p:bgPr>
    </p:bg>
    <p:spTree>
      <p:nvGrpSpPr>
        <p:cNvPr id="1" name=""/>
        <p:cNvGrpSpPr/>
        <p:nvPr/>
      </p:nvGrpSpPr>
      <p:grpSpPr>
        <a:xfrm>
          <a:off x="0" y="0"/>
          <a:ext cx="0" cy="0"/>
          <a:chOff x="0" y="0"/>
          <a:chExt cx="0" cy="0"/>
        </a:xfrm>
      </p:grpSpPr>
      <p:sp>
        <p:nvSpPr>
          <p:cNvPr id="9" name="Segnaposto testo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24" name="Segnaposto data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fontAlgn="base">
              <a:spcBef>
                <a:spcPct val="0"/>
              </a:spcBef>
              <a:spcAft>
                <a:spcPct val="0"/>
              </a:spcAft>
              <a:defRPr/>
            </a:pPr>
            <a:endParaRPr lang="en-US">
              <a:solidFill>
                <a:srgbClr val="FEFAC9"/>
              </a:solidFill>
              <a:latin typeface="Arial" charset="0"/>
              <a:ea typeface="ＭＳ Ｐゴシック" charset="0"/>
              <a:cs typeface="ＭＳ Ｐゴシック" charset="0"/>
            </a:endParaRPr>
          </a:p>
        </p:txBody>
      </p:sp>
      <p:sp>
        <p:nvSpPr>
          <p:cNvPr id="10" name="Segnaposto piè di pagina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fontAlgn="base">
              <a:spcBef>
                <a:spcPct val="0"/>
              </a:spcBef>
              <a:spcAft>
                <a:spcPct val="0"/>
              </a:spcAft>
              <a:defRPr/>
            </a:pPr>
            <a:endParaRPr lang="en-US">
              <a:solidFill>
                <a:srgbClr val="FEFAC9"/>
              </a:solidFill>
              <a:latin typeface="Arial" charset="0"/>
              <a:ea typeface="ＭＳ Ｐゴシック" charset="0"/>
              <a:cs typeface="ＭＳ Ｐゴシック" charset="0"/>
            </a:endParaRPr>
          </a:p>
        </p:txBody>
      </p:sp>
      <p:sp>
        <p:nvSpPr>
          <p:cNvPr id="22" name="Segnaposto numero diapositiva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fontAlgn="base">
              <a:spcBef>
                <a:spcPct val="0"/>
              </a:spcBef>
              <a:spcAft>
                <a:spcPct val="0"/>
              </a:spcAft>
              <a:defRPr/>
            </a:pPr>
            <a:fld id="{E4421E70-E586-B04D-84E4-2B08BE53D07B}" type="slidenum">
              <a:rPr lang="en-US" smtClean="0">
                <a:solidFill>
                  <a:srgbClr val="FEFAC9"/>
                </a:solidFill>
                <a:latin typeface="Arial" charset="0"/>
                <a:ea typeface="ＭＳ Ｐゴシック" charset="0"/>
                <a:cs typeface="ＭＳ Ｐゴシック" charset="0"/>
              </a:rPr>
              <a:pPr fontAlgn="base">
                <a:spcBef>
                  <a:spcPct val="0"/>
                </a:spcBef>
                <a:spcAft>
                  <a:spcPct val="0"/>
                </a:spcAft>
                <a:defRPr/>
              </a:pPr>
              <a:t>‹#›</a:t>
            </a:fld>
            <a:endParaRPr lang="en-US">
              <a:solidFill>
                <a:srgbClr val="FEFAC9"/>
              </a:solidFill>
              <a:latin typeface="Arial" charset="0"/>
              <a:ea typeface="ＭＳ Ｐゴシック" charset="0"/>
              <a:cs typeface="ＭＳ Ｐゴシック" charset="0"/>
            </a:endParaRPr>
          </a:p>
        </p:txBody>
      </p:sp>
      <p:sp>
        <p:nvSpPr>
          <p:cNvPr id="5" name="Segnaposto titolo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it-IT" smtClean="0"/>
              <a:t>Fare clic per modificare lo stile del titolo</a:t>
            </a:r>
            <a:endParaRPr kumimoji="0"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65BA8F9-822D-4127-A0A4-B9504A87827C}" type="datetimeFigureOut">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rPr>
              <a:pPr/>
              <a:t>20/04/2017</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F385E5EE-7A61-45CA-BFC4-06B98053DC3B}" type="slidenum">
              <a:rPr lang="en-GB"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rPr>
              <a:pPr/>
              <a:t>‹#›</a:t>
            </a:fld>
            <a:endParaRPr lang="en-GB">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a:endParaRPr>
          </a:p>
        </p:txBody>
      </p:sp>
    </p:spTree>
    <p:extLst>
      <p:ext uri="{BB962C8B-B14F-4D97-AF65-F5344CB8AC3E}">
        <p14:creationId xmlns:p14="http://schemas.microsoft.com/office/powerpoint/2010/main" val="1112809933"/>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ransition spd="med">
    <p:fade/>
  </p:transition>
  <p:timing>
    <p:tnLst>
      <p:par>
        <p:cTn id="1" dur="indefinite" restart="never" nodeType="tmRoot"/>
      </p:par>
    </p:tnLst>
  </p:timing>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4.xml"/><Relationship Id="rId1" Type="http://schemas.openxmlformats.org/officeDocument/2006/relationships/vmlDrawing" Target="../drawings/vmlDrawing1.vml"/><Relationship Id="rId4" Type="http://schemas.openxmlformats.org/officeDocument/2006/relationships/image" Target="../media/image33.emf"/></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4.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8" Type="http://schemas.openxmlformats.org/officeDocument/2006/relationships/image" Target="../media/image49.tiff"/><Relationship Id="rId3" Type="http://schemas.microsoft.com/office/2007/relationships/hdphoto" Target="../media/hdphoto1.wdp"/><Relationship Id="rId7" Type="http://schemas.openxmlformats.org/officeDocument/2006/relationships/image" Target="../media/image48.jpeg"/><Relationship Id="rId12"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1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emf"/></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openxmlformats.org/officeDocument/2006/relationships/image" Target="../media/image56.jpeg"/><Relationship Id="rId3" Type="http://schemas.microsoft.com/office/2007/relationships/hdphoto" Target="../media/hdphoto1.wdp"/><Relationship Id="rId7" Type="http://schemas.openxmlformats.org/officeDocument/2006/relationships/image" Target="../media/image55.jpeg"/><Relationship Id="rId2" Type="http://schemas.openxmlformats.org/officeDocument/2006/relationships/image" Target="../media/image44.png"/><Relationship Id="rId1" Type="http://schemas.openxmlformats.org/officeDocument/2006/relationships/slideLayout" Target="../slideLayouts/slideLayout1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3" Type="http://schemas.microsoft.com/office/2007/relationships/hdphoto" Target="../media/hdphoto1.wdp"/><Relationship Id="rId7" Type="http://schemas.openxmlformats.org/officeDocument/2006/relationships/image" Target="../media/image59.png"/><Relationship Id="rId2" Type="http://schemas.openxmlformats.org/officeDocument/2006/relationships/image" Target="../media/image44.png"/><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58.jpe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mailto:g.j.hampson@imperial.ac.uk"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ChangeArrowheads="1"/>
          </p:cNvSpPr>
          <p:nvPr/>
        </p:nvSpPr>
        <p:spPr bwMode="auto">
          <a:xfrm>
            <a:off x="229506" y="165894"/>
            <a:ext cx="7707994" cy="1143000"/>
          </a:xfrm>
          <a:prstGeom prst="rect">
            <a:avLst/>
          </a:prstGeom>
          <a:noFill/>
          <a:ln w="9525">
            <a:noFill/>
            <a:miter lim="800000"/>
            <a:headEnd/>
            <a:tailEnd/>
          </a:ln>
        </p:spPr>
        <p:txBody>
          <a:bodyPr anchor="ctr"/>
          <a:lstStyle/>
          <a:p>
            <a:r>
              <a:rPr lang="en-US" sz="4800" b="1" dirty="0" smtClean="0">
                <a:solidFill>
                  <a:schemeClr val="bg1"/>
                </a:solidFill>
                <a:latin typeface="Arial" charset="0"/>
              </a:rPr>
              <a:t>The 55</a:t>
            </a:r>
            <a:r>
              <a:rPr lang="en-US" sz="4800" b="1" baseline="30000" dirty="0" smtClean="0">
                <a:solidFill>
                  <a:schemeClr val="bg1"/>
                </a:solidFill>
                <a:latin typeface="Arial" charset="0"/>
              </a:rPr>
              <a:t>th</a:t>
            </a:r>
            <a:r>
              <a:rPr lang="en-US" sz="4800" b="1" dirty="0" smtClean="0">
                <a:solidFill>
                  <a:schemeClr val="bg1"/>
                </a:solidFill>
                <a:latin typeface="Arial" charset="0"/>
              </a:rPr>
              <a:t> BSRG AGM</a:t>
            </a:r>
            <a:endParaRPr lang="en-US" sz="4800" b="1" dirty="0">
              <a:solidFill>
                <a:schemeClr val="bg1"/>
              </a:solidFill>
              <a:latin typeface="Arial" charset="0"/>
            </a:endParaRPr>
          </a:p>
        </p:txBody>
      </p:sp>
      <p:sp>
        <p:nvSpPr>
          <p:cNvPr id="14340" name="TextBox 3"/>
          <p:cNvSpPr txBox="1">
            <a:spLocks noChangeArrowheads="1"/>
          </p:cNvSpPr>
          <p:nvPr/>
        </p:nvSpPr>
        <p:spPr bwMode="auto">
          <a:xfrm>
            <a:off x="242206" y="1106718"/>
            <a:ext cx="7822294" cy="646331"/>
          </a:xfrm>
          <a:prstGeom prst="rect">
            <a:avLst/>
          </a:prstGeom>
          <a:noFill/>
          <a:ln w="9525">
            <a:noFill/>
            <a:miter lim="800000"/>
            <a:headEnd/>
            <a:tailEnd/>
          </a:ln>
        </p:spPr>
        <p:txBody>
          <a:bodyPr wrap="square">
            <a:spAutoFit/>
          </a:bodyPr>
          <a:lstStyle/>
          <a:p>
            <a:r>
              <a:rPr lang="en-GB" sz="3600" b="1" dirty="0" smtClean="0">
                <a:latin typeface="Arial"/>
                <a:cs typeface="Arial"/>
              </a:rPr>
              <a:t>Cambridge</a:t>
            </a:r>
            <a:endParaRPr lang="en-GB" sz="3600" b="1" dirty="0">
              <a:latin typeface="Arial"/>
              <a:cs typeface="Arial"/>
            </a:endParaRPr>
          </a:p>
        </p:txBody>
      </p:sp>
      <p:sp>
        <p:nvSpPr>
          <p:cNvPr id="9" name="Title 1"/>
          <p:cNvSpPr txBox="1">
            <a:spLocks/>
          </p:cNvSpPr>
          <p:nvPr/>
        </p:nvSpPr>
        <p:spPr>
          <a:xfrm>
            <a:off x="241300" y="1447800"/>
            <a:ext cx="8284977"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i="1" dirty="0" smtClean="0">
                <a:latin typeface="Calibri"/>
                <a:cs typeface="Calibri"/>
              </a:rPr>
              <a:t>The one where BSRG goes proper fancy</a:t>
            </a:r>
            <a:r>
              <a:rPr lang="is-IS" sz="2800" b="1" i="1" dirty="0" smtClean="0">
                <a:latin typeface="Calibri"/>
                <a:cs typeface="Calibri"/>
              </a:rPr>
              <a:t>…</a:t>
            </a:r>
            <a:endParaRPr lang="en-GB" sz="2800" b="1" i="1" dirty="0">
              <a:latin typeface="Calibri"/>
              <a:cs typeface="Calibri"/>
            </a:endParaRPr>
          </a:p>
        </p:txBody>
      </p:sp>
      <p:pic>
        <p:nvPicPr>
          <p:cNvPr id="7" name="Picture 6"/>
          <p:cNvPicPr>
            <a:picLocks noChangeAspect="1"/>
          </p:cNvPicPr>
          <p:nvPr/>
        </p:nvPicPr>
        <p:blipFill>
          <a:blip r:embed="rId3"/>
          <a:stretch>
            <a:fillRect/>
          </a:stretch>
        </p:blipFill>
        <p:spPr>
          <a:xfrm>
            <a:off x="1721479" y="2341767"/>
            <a:ext cx="5784221" cy="4333934"/>
          </a:xfrm>
          <a:prstGeom prst="rect">
            <a:avLst/>
          </a:prstGeom>
        </p:spPr>
      </p:pic>
      <p:pic>
        <p:nvPicPr>
          <p:cNvPr id="8" name="Picture 7"/>
          <p:cNvPicPr>
            <a:picLocks noChangeAspect="1"/>
          </p:cNvPicPr>
          <p:nvPr/>
        </p:nvPicPr>
        <p:blipFill>
          <a:blip r:embed="rId4"/>
          <a:stretch>
            <a:fillRect/>
          </a:stretch>
        </p:blipFill>
        <p:spPr>
          <a:xfrm>
            <a:off x="5201114" y="6012067"/>
            <a:ext cx="2222500" cy="583406"/>
          </a:xfrm>
          <a:prstGeom prst="rect">
            <a:avLst/>
          </a:prstGeom>
        </p:spPr>
      </p:pic>
      <p:pic>
        <p:nvPicPr>
          <p:cNvPr id="10" name="Picture 9"/>
          <p:cNvPicPr>
            <a:picLocks noChangeAspect="1"/>
          </p:cNvPicPr>
          <p:nvPr/>
        </p:nvPicPr>
        <p:blipFill>
          <a:blip r:embed="rId5"/>
          <a:stretch>
            <a:fillRect/>
          </a:stretch>
        </p:blipFill>
        <p:spPr>
          <a:xfrm>
            <a:off x="1814612" y="2420888"/>
            <a:ext cx="1651000" cy="1092200"/>
          </a:xfrm>
          <a:prstGeom prst="rect">
            <a:avLst/>
          </a:prstGeom>
        </p:spPr>
      </p:pic>
      <p:pic>
        <p:nvPicPr>
          <p:cNvPr id="11" name="Picture 10"/>
          <p:cNvPicPr>
            <a:picLocks noChangeAspect="1"/>
          </p:cNvPicPr>
          <p:nvPr/>
        </p:nvPicPr>
        <p:blipFill>
          <a:blip r:embed="rId6"/>
          <a:stretch>
            <a:fillRect/>
          </a:stretch>
        </p:blipFill>
        <p:spPr>
          <a:xfrm>
            <a:off x="6444208" y="2449432"/>
            <a:ext cx="950071" cy="950071"/>
          </a:xfrm>
          <a:prstGeom prst="rect">
            <a:avLst/>
          </a:prstGeom>
        </p:spPr>
      </p:pic>
    </p:spTree>
    <p:extLst>
      <p:ext uri="{BB962C8B-B14F-4D97-AF65-F5344CB8AC3E}">
        <p14:creationId xmlns:p14="http://schemas.microsoft.com/office/powerpoint/2010/main" val="14858540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4455" y="1566770"/>
            <a:ext cx="8260596" cy="830997"/>
          </a:xfrm>
          <a:prstGeom prst="rect">
            <a:avLst/>
          </a:prstGeom>
          <a:solidFill>
            <a:srgbClr val="FFFFFF"/>
          </a:solidFill>
          <a:ln w="38100" cmpd="sng">
            <a:solidFill>
              <a:srgbClr val="FF0000"/>
            </a:solidFill>
          </a:ln>
        </p:spPr>
        <p:txBody>
          <a:bodyPr wrap="none" rtlCol="0">
            <a:spAutoFit/>
          </a:bodyPr>
          <a:lstStyle/>
          <a:p>
            <a:pPr algn="ctr"/>
            <a:r>
              <a:rPr lang="en-US" sz="4800" b="1" dirty="0">
                <a:latin typeface="Arial"/>
                <a:cs typeface="Arial"/>
              </a:rPr>
              <a:t>Deadline: 31</a:t>
            </a:r>
            <a:r>
              <a:rPr lang="en-US" sz="4800" b="1" baseline="30000" dirty="0">
                <a:latin typeface="Arial"/>
                <a:cs typeface="Arial"/>
              </a:rPr>
              <a:t>st</a:t>
            </a:r>
            <a:r>
              <a:rPr lang="en-US" sz="4800" b="1" dirty="0">
                <a:latin typeface="Arial"/>
                <a:cs typeface="Arial"/>
              </a:rPr>
              <a:t> January </a:t>
            </a:r>
            <a:r>
              <a:rPr lang="en-US" sz="4800" b="1" dirty="0" smtClean="0">
                <a:latin typeface="Arial"/>
                <a:cs typeface="Arial"/>
              </a:rPr>
              <a:t>2017</a:t>
            </a:r>
            <a:endParaRPr lang="en-US" sz="4800" b="1" dirty="0">
              <a:latin typeface="Arial"/>
              <a:cs typeface="Arial"/>
            </a:endParaRPr>
          </a:p>
        </p:txBody>
      </p:sp>
      <p:pic>
        <p:nvPicPr>
          <p:cNvPr id="2" name="Picture 1"/>
          <p:cNvPicPr>
            <a:picLocks noChangeAspect="1"/>
          </p:cNvPicPr>
          <p:nvPr/>
        </p:nvPicPr>
        <p:blipFill>
          <a:blip r:embed="rId2"/>
          <a:stretch>
            <a:fillRect/>
          </a:stretch>
        </p:blipFill>
        <p:spPr>
          <a:xfrm>
            <a:off x="2280004" y="2534218"/>
            <a:ext cx="4787298" cy="3464330"/>
          </a:xfrm>
          <a:prstGeom prst="rect">
            <a:avLst/>
          </a:prstGeom>
          <a:ln>
            <a:solidFill>
              <a:srgbClr val="000000"/>
            </a:solidFill>
          </a:ln>
        </p:spPr>
      </p:pic>
      <p:sp>
        <p:nvSpPr>
          <p:cNvPr id="3" name="TextBox 2"/>
          <p:cNvSpPr txBox="1"/>
          <p:nvPr/>
        </p:nvSpPr>
        <p:spPr>
          <a:xfrm>
            <a:off x="511947" y="6248400"/>
            <a:ext cx="8323412" cy="400110"/>
          </a:xfrm>
          <a:prstGeom prst="rect">
            <a:avLst/>
          </a:prstGeom>
          <a:noFill/>
        </p:spPr>
        <p:txBody>
          <a:bodyPr wrap="none" rtlCol="0">
            <a:spAutoFit/>
          </a:bodyPr>
          <a:lstStyle/>
          <a:p>
            <a:pPr algn="ctr"/>
            <a:r>
              <a:rPr lang="en-GB" sz="2000" b="1" dirty="0" smtClean="0">
                <a:solidFill>
                  <a:srgbClr val="FF0000"/>
                </a:solidFill>
                <a:latin typeface="Arial" panose="020B0604020202020204" pitchFamily="34" charset="0"/>
                <a:cs typeface="Arial" panose="020B0604020202020204" pitchFamily="34" charset="0"/>
              </a:rPr>
              <a:t>Successful applications are available to view on the BSRG website</a:t>
            </a:r>
            <a:endParaRPr lang="en-GB" sz="2000" b="1" dirty="0">
              <a:solidFill>
                <a:srgbClr val="FF0000"/>
              </a:solidFill>
              <a:latin typeface="Arial" panose="020B0604020202020204" pitchFamily="34" charset="0"/>
              <a:cs typeface="Arial" panose="020B0604020202020204" pitchFamily="34" charset="0"/>
            </a:endParaRPr>
          </a:p>
        </p:txBody>
      </p:sp>
      <p:sp>
        <p:nvSpPr>
          <p:cNvPr id="4" name="Title 3"/>
          <p:cNvSpPr>
            <a:spLocks noGrp="1"/>
          </p:cNvSpPr>
          <p:nvPr>
            <p:ph type="title"/>
          </p:nvPr>
        </p:nvSpPr>
        <p:spPr/>
        <p:txBody>
          <a:bodyPr/>
          <a:lstStyle/>
          <a:p>
            <a:r>
              <a:rPr lang="en-GB" dirty="0" smtClean="0"/>
              <a:t>Funding Call 2017</a:t>
            </a:r>
            <a:endParaRPr lang="en-GB" dirty="0"/>
          </a:p>
        </p:txBody>
      </p:sp>
    </p:spTree>
    <p:extLst>
      <p:ext uri="{BB962C8B-B14F-4D97-AF65-F5344CB8AC3E}">
        <p14:creationId xmlns:p14="http://schemas.microsoft.com/office/powerpoint/2010/main" val="53422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ECR Fund</a:t>
            </a:r>
            <a:endParaRPr lang="en-GB" dirty="0"/>
          </a:p>
        </p:txBody>
      </p:sp>
      <p:sp>
        <p:nvSpPr>
          <p:cNvPr id="3" name="Content Placeholder 2"/>
          <p:cNvSpPr>
            <a:spLocks noGrp="1"/>
          </p:cNvSpPr>
          <p:nvPr>
            <p:ph idx="1"/>
          </p:nvPr>
        </p:nvSpPr>
        <p:spPr>
          <a:xfrm>
            <a:off x="611560" y="1477207"/>
            <a:ext cx="7886700" cy="5118394"/>
          </a:xfrm>
        </p:spPr>
        <p:txBody>
          <a:bodyPr>
            <a:normAutofit lnSpcReduction="10000"/>
          </a:bodyPr>
          <a:lstStyle/>
          <a:p>
            <a:pPr algn="just">
              <a:lnSpc>
                <a:spcPct val="100000"/>
              </a:lnSpc>
              <a:spcBef>
                <a:spcPts val="0"/>
              </a:spcBef>
            </a:pPr>
            <a:r>
              <a:rPr lang="en-GB" dirty="0" smtClean="0"/>
              <a:t>New fund for Early Career Researchers (ECRs)</a:t>
            </a:r>
          </a:p>
          <a:p>
            <a:pPr>
              <a:lnSpc>
                <a:spcPct val="100000"/>
              </a:lnSpc>
              <a:spcBef>
                <a:spcPts val="0"/>
              </a:spcBef>
            </a:pPr>
            <a:r>
              <a:rPr lang="en-US" dirty="0"/>
              <a:t>Financial support of up to £1000 to support sedimentological research (e.g. field or laboratory) or to attend international meetings.</a:t>
            </a:r>
          </a:p>
          <a:p>
            <a:pPr>
              <a:lnSpc>
                <a:spcPct val="100000"/>
              </a:lnSpc>
              <a:spcBef>
                <a:spcPts val="0"/>
              </a:spcBef>
            </a:pPr>
            <a:r>
              <a:rPr lang="en-US" dirty="0"/>
              <a:t>To support postdoctoral researchers and those within 3 years (</a:t>
            </a:r>
            <a:r>
              <a:rPr lang="en-US" dirty="0" smtClean="0"/>
              <a:t>full-time </a:t>
            </a:r>
            <a:r>
              <a:rPr lang="en-US" dirty="0"/>
              <a:t>equivalent) of starting a permanent academic </a:t>
            </a:r>
            <a:r>
              <a:rPr lang="en-US" dirty="0" smtClean="0"/>
              <a:t>position</a:t>
            </a:r>
            <a:endParaRPr lang="en-US" dirty="0"/>
          </a:p>
          <a:p>
            <a:pPr>
              <a:lnSpc>
                <a:spcPct val="100000"/>
              </a:lnSpc>
              <a:spcBef>
                <a:spcPts val="0"/>
              </a:spcBef>
            </a:pPr>
            <a:r>
              <a:rPr lang="en-US" dirty="0"/>
              <a:t>2 page CV, 2 page proposal, budget breakdown and letter of support. Deadline 31</a:t>
            </a:r>
            <a:r>
              <a:rPr lang="en-US" baseline="30000" dirty="0"/>
              <a:t>st</a:t>
            </a:r>
            <a:r>
              <a:rPr lang="en-US" dirty="0"/>
              <a:t> </a:t>
            </a:r>
            <a:r>
              <a:rPr lang="en-US" dirty="0" smtClean="0"/>
              <a:t>January</a:t>
            </a:r>
            <a:endParaRPr lang="en-US" dirty="0"/>
          </a:p>
          <a:p>
            <a:pPr>
              <a:lnSpc>
                <a:spcPct val="100000"/>
              </a:lnSpc>
              <a:spcBef>
                <a:spcPts val="0"/>
              </a:spcBef>
            </a:pPr>
            <a:r>
              <a:rPr lang="en-US" b="1" dirty="0">
                <a:solidFill>
                  <a:srgbClr val="FF0000"/>
                </a:solidFill>
              </a:rPr>
              <a:t>Needs a catchier name!</a:t>
            </a:r>
            <a:r>
              <a:rPr lang="en-US" b="1" dirty="0"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8936897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IAS grants</a:t>
            </a:r>
            <a:endParaRPr lang="en-GB" dirty="0"/>
          </a:p>
        </p:txBody>
      </p:sp>
      <p:sp>
        <p:nvSpPr>
          <p:cNvPr id="15" name="Content Placeholder 2"/>
          <p:cNvSpPr>
            <a:spLocks noGrp="1"/>
          </p:cNvSpPr>
          <p:nvPr>
            <p:ph idx="1"/>
          </p:nvPr>
        </p:nvSpPr>
        <p:spPr>
          <a:xfrm>
            <a:off x="471860" y="1304926"/>
            <a:ext cx="8420620" cy="5267027"/>
          </a:xfrm>
        </p:spPr>
        <p:txBody>
          <a:bodyPr>
            <a:noAutofit/>
          </a:bodyPr>
          <a:lstStyle/>
          <a:p>
            <a:pPr algn="just">
              <a:spcBef>
                <a:spcPts val="0"/>
              </a:spcBef>
              <a:spcAft>
                <a:spcPts val="600"/>
              </a:spcAft>
            </a:pPr>
            <a:r>
              <a:rPr lang="en-GB" sz="2100" b="1" dirty="0" smtClean="0">
                <a:latin typeface="Arial" pitchFamily="34" charset="0"/>
                <a:cs typeface="Arial" pitchFamily="34" charset="0"/>
              </a:rPr>
              <a:t>Travel grants</a:t>
            </a:r>
          </a:p>
          <a:p>
            <a:pPr algn="just">
              <a:spcBef>
                <a:spcPts val="0"/>
              </a:spcBef>
              <a:spcAft>
                <a:spcPts val="600"/>
              </a:spcAft>
            </a:pPr>
            <a:r>
              <a:rPr lang="en-GB" sz="2100" dirty="0">
                <a:latin typeface="Arial" pitchFamily="34" charset="0"/>
                <a:cs typeface="Arial" pitchFamily="34" charset="0"/>
              </a:rPr>
              <a:t>IAS </a:t>
            </a:r>
            <a:r>
              <a:rPr lang="en-GB" sz="2100" dirty="0" smtClean="0">
                <a:latin typeface="Arial" pitchFamily="34" charset="0"/>
                <a:cs typeface="Arial" pitchFamily="34" charset="0"/>
              </a:rPr>
              <a:t>sponsors </a:t>
            </a:r>
            <a:r>
              <a:rPr lang="en-GB" sz="2100" dirty="0">
                <a:latin typeface="Arial" pitchFamily="34" charset="0"/>
                <a:cs typeface="Arial" pitchFamily="34" charset="0"/>
              </a:rPr>
              <a:t>sedimentology-related meetings by awarding travel grants to participating IAS student members</a:t>
            </a:r>
            <a:r>
              <a:rPr lang="en-GB" sz="2100" dirty="0" smtClean="0">
                <a:latin typeface="Arial" pitchFamily="34" charset="0"/>
                <a:cs typeface="Arial" pitchFamily="34" charset="0"/>
              </a:rPr>
              <a:t>.</a:t>
            </a:r>
            <a:br>
              <a:rPr lang="en-GB" sz="2100" dirty="0" smtClean="0">
                <a:latin typeface="Arial" pitchFamily="34" charset="0"/>
                <a:cs typeface="Arial" pitchFamily="34" charset="0"/>
              </a:rPr>
            </a:br>
            <a:endParaRPr lang="en-GB" sz="2100" dirty="0" smtClean="0">
              <a:latin typeface="Arial" pitchFamily="34" charset="0"/>
              <a:cs typeface="Arial" pitchFamily="34" charset="0"/>
            </a:endParaRPr>
          </a:p>
          <a:p>
            <a:pPr algn="just">
              <a:spcBef>
                <a:spcPts val="0"/>
              </a:spcBef>
              <a:spcAft>
                <a:spcPts val="600"/>
              </a:spcAft>
            </a:pPr>
            <a:r>
              <a:rPr lang="en-GB" sz="2100" b="1" dirty="0" smtClean="0">
                <a:latin typeface="Arial" pitchFamily="34" charset="0"/>
                <a:cs typeface="Arial" pitchFamily="34" charset="0"/>
              </a:rPr>
              <a:t>Postgraduate Grant Scheme (PGS)</a:t>
            </a:r>
          </a:p>
          <a:p>
            <a:pPr algn="just">
              <a:spcBef>
                <a:spcPts val="0"/>
              </a:spcBef>
              <a:spcAft>
                <a:spcPts val="600"/>
              </a:spcAft>
            </a:pPr>
            <a:r>
              <a:rPr lang="en-GB" sz="2100" dirty="0" smtClean="0">
                <a:latin typeface="Arial" pitchFamily="34" charset="0"/>
                <a:cs typeface="Arial" pitchFamily="34" charset="0"/>
              </a:rPr>
              <a:t>To </a:t>
            </a:r>
            <a:r>
              <a:rPr lang="en-GB" sz="2100" dirty="0">
                <a:latin typeface="Arial" pitchFamily="34" charset="0"/>
                <a:cs typeface="Arial" pitchFamily="34" charset="0"/>
              </a:rPr>
              <a:t>help PhD students with their studies by offering financial support for fieldwork, data acquisition and analysis, visits to other institutes to use specialized facilities, or participation in field excursions directly related to the PhD research subject. </a:t>
            </a:r>
            <a:r>
              <a:rPr lang="en-GB" sz="2100" dirty="0" smtClean="0">
                <a:latin typeface="Arial" pitchFamily="34" charset="0"/>
                <a:cs typeface="Arial" pitchFamily="34" charset="0"/>
              </a:rPr>
              <a:t>Up </a:t>
            </a:r>
            <a:r>
              <a:rPr lang="en-GB" sz="2100" dirty="0">
                <a:latin typeface="Arial" pitchFamily="34" charset="0"/>
                <a:cs typeface="Arial" pitchFamily="34" charset="0"/>
              </a:rPr>
              <a:t>to </a:t>
            </a:r>
            <a:r>
              <a:rPr lang="en-GB" sz="2100" b="1" dirty="0">
                <a:latin typeface="Arial" pitchFamily="34" charset="0"/>
                <a:cs typeface="Arial" pitchFamily="34" charset="0"/>
              </a:rPr>
              <a:t>10 grants</a:t>
            </a:r>
            <a:r>
              <a:rPr lang="en-GB" sz="2100" dirty="0">
                <a:latin typeface="Arial" pitchFamily="34" charset="0"/>
                <a:cs typeface="Arial" pitchFamily="34" charset="0"/>
              </a:rPr>
              <a:t>, each of about </a:t>
            </a:r>
            <a:r>
              <a:rPr lang="en-GB" sz="2100" b="1" dirty="0" smtClean="0">
                <a:latin typeface="Arial" pitchFamily="34" charset="0"/>
                <a:cs typeface="Arial" pitchFamily="34" charset="0"/>
              </a:rPr>
              <a:t>1,000 €</a:t>
            </a:r>
            <a:r>
              <a:rPr lang="en-GB" sz="2100" dirty="0" smtClean="0">
                <a:latin typeface="Arial" pitchFamily="34" charset="0"/>
                <a:cs typeface="Arial" pitchFamily="34" charset="0"/>
              </a:rPr>
              <a:t> </a:t>
            </a:r>
            <a:r>
              <a:rPr lang="en-GB" sz="2100" dirty="0">
                <a:latin typeface="Arial" pitchFamily="34" charset="0"/>
                <a:cs typeface="Arial" pitchFamily="34" charset="0"/>
              </a:rPr>
              <a:t>are awarded, </a:t>
            </a:r>
            <a:r>
              <a:rPr lang="en-GB" sz="2100" b="1" dirty="0">
                <a:latin typeface="Arial" pitchFamily="34" charset="0"/>
                <a:cs typeface="Arial" pitchFamily="34" charset="0"/>
              </a:rPr>
              <a:t>twice </a:t>
            </a:r>
            <a:r>
              <a:rPr lang="en-GB" sz="2100" b="1" dirty="0" smtClean="0">
                <a:latin typeface="Arial" pitchFamily="34" charset="0"/>
                <a:cs typeface="Arial" pitchFamily="34" charset="0"/>
              </a:rPr>
              <a:t>per </a:t>
            </a:r>
            <a:r>
              <a:rPr lang="en-GB" sz="2100" b="1" dirty="0">
                <a:latin typeface="Arial" pitchFamily="34" charset="0"/>
                <a:cs typeface="Arial" pitchFamily="34" charset="0"/>
              </a:rPr>
              <a:t>year</a:t>
            </a:r>
            <a:r>
              <a:rPr lang="en-GB" sz="2100" dirty="0" smtClean="0">
                <a:latin typeface="Arial" pitchFamily="34" charset="0"/>
                <a:cs typeface="Arial" pitchFamily="34" charset="0"/>
              </a:rPr>
              <a:t>.</a:t>
            </a:r>
            <a:br>
              <a:rPr lang="en-GB" sz="2100" dirty="0" smtClean="0">
                <a:latin typeface="Arial" pitchFamily="34" charset="0"/>
                <a:cs typeface="Arial" pitchFamily="34" charset="0"/>
              </a:rPr>
            </a:br>
            <a:endParaRPr lang="en-GB" sz="2100" dirty="0" smtClean="0">
              <a:latin typeface="Arial" pitchFamily="34" charset="0"/>
              <a:cs typeface="Arial" pitchFamily="34" charset="0"/>
            </a:endParaRPr>
          </a:p>
          <a:p>
            <a:pPr algn="just">
              <a:spcBef>
                <a:spcPts val="0"/>
              </a:spcBef>
              <a:spcAft>
                <a:spcPts val="600"/>
              </a:spcAft>
            </a:pPr>
            <a:r>
              <a:rPr lang="en-GB" sz="2100" b="1" dirty="0" smtClean="0">
                <a:latin typeface="Arial" pitchFamily="34" charset="0"/>
                <a:cs typeface="Arial" pitchFamily="34" charset="0"/>
              </a:rPr>
              <a:t>Post-Doctoral </a:t>
            </a:r>
            <a:r>
              <a:rPr lang="en-GB" sz="2100" b="1" dirty="0">
                <a:latin typeface="Arial" pitchFamily="34" charset="0"/>
                <a:cs typeface="Arial" pitchFamily="34" charset="0"/>
              </a:rPr>
              <a:t>Research Grants</a:t>
            </a:r>
          </a:p>
          <a:p>
            <a:pPr algn="just">
              <a:spcBef>
                <a:spcPts val="0"/>
              </a:spcBef>
              <a:spcAft>
                <a:spcPts val="600"/>
              </a:spcAft>
            </a:pPr>
            <a:r>
              <a:rPr lang="en-GB" sz="2100" dirty="0">
                <a:latin typeface="Arial" pitchFamily="34" charset="0"/>
                <a:cs typeface="Arial" pitchFamily="34" charset="0"/>
              </a:rPr>
              <a:t>S</a:t>
            </a:r>
            <a:r>
              <a:rPr lang="en-GB" sz="2100" dirty="0" smtClean="0">
                <a:latin typeface="Arial" pitchFamily="34" charset="0"/>
                <a:cs typeface="Arial" pitchFamily="34" charset="0"/>
              </a:rPr>
              <a:t>eed money to </a:t>
            </a:r>
            <a:r>
              <a:rPr lang="en-GB" sz="2100" dirty="0">
                <a:latin typeface="Arial" pitchFamily="34" charset="0"/>
                <a:cs typeface="Arial" pitchFamily="34" charset="0"/>
              </a:rPr>
              <a:t>assist early-career post-doctoral researchers in either establishing a proof of concept, in order to support applications to national research funding bodies, or to fund areas of a project that were not included in the original project scope. </a:t>
            </a:r>
            <a:r>
              <a:rPr lang="en-GB" sz="2100" dirty="0" smtClean="0">
                <a:latin typeface="Arial" pitchFamily="34" charset="0"/>
                <a:cs typeface="Arial" pitchFamily="34" charset="0"/>
              </a:rPr>
              <a:t>Up </a:t>
            </a:r>
            <a:r>
              <a:rPr lang="en-GB" sz="2100" dirty="0">
                <a:latin typeface="Arial" pitchFamily="34" charset="0"/>
                <a:cs typeface="Arial" pitchFamily="34" charset="0"/>
              </a:rPr>
              <a:t>to </a:t>
            </a:r>
            <a:r>
              <a:rPr lang="en-GB" sz="2100" b="1" dirty="0">
                <a:latin typeface="Arial" pitchFamily="34" charset="0"/>
                <a:cs typeface="Arial" pitchFamily="34" charset="0"/>
              </a:rPr>
              <a:t>4 grants</a:t>
            </a:r>
            <a:r>
              <a:rPr lang="en-GB" sz="2100" dirty="0">
                <a:latin typeface="Arial" pitchFamily="34" charset="0"/>
                <a:cs typeface="Arial" pitchFamily="34" charset="0"/>
              </a:rPr>
              <a:t>, </a:t>
            </a:r>
            <a:r>
              <a:rPr lang="en-GB" sz="2100" dirty="0" smtClean="0">
                <a:latin typeface="Arial" pitchFamily="34" charset="0"/>
                <a:cs typeface="Arial" pitchFamily="34" charset="0"/>
              </a:rPr>
              <a:t>up to </a:t>
            </a:r>
            <a:r>
              <a:rPr lang="en-GB" sz="2100" b="1" dirty="0" smtClean="0">
                <a:latin typeface="Arial" pitchFamily="34" charset="0"/>
                <a:cs typeface="Arial" pitchFamily="34" charset="0"/>
              </a:rPr>
              <a:t>2,500 €</a:t>
            </a:r>
            <a:r>
              <a:rPr lang="en-GB" sz="2100" dirty="0" smtClean="0">
                <a:latin typeface="Arial" pitchFamily="34" charset="0"/>
                <a:cs typeface="Arial" pitchFamily="34" charset="0"/>
              </a:rPr>
              <a:t> each, awarded </a:t>
            </a:r>
            <a:r>
              <a:rPr lang="en-GB" sz="2100" b="1" dirty="0">
                <a:latin typeface="Arial" pitchFamily="34" charset="0"/>
                <a:cs typeface="Arial" pitchFamily="34" charset="0"/>
              </a:rPr>
              <a:t>twice per </a:t>
            </a:r>
            <a:r>
              <a:rPr lang="en-GB" sz="2100" b="1" dirty="0" smtClean="0">
                <a:latin typeface="Arial" pitchFamily="34" charset="0"/>
                <a:cs typeface="Arial" pitchFamily="34" charset="0"/>
              </a:rPr>
              <a:t>year</a:t>
            </a:r>
            <a:r>
              <a:rPr lang="en-GB" sz="2100" dirty="0" smtClean="0">
                <a:latin typeface="Arial" pitchFamily="34" charset="0"/>
                <a:cs typeface="Arial" pitchFamily="34" charset="0"/>
              </a:rPr>
              <a:t>.</a:t>
            </a:r>
            <a:endParaRPr lang="en-GB" sz="2100" b="1" dirty="0">
              <a:latin typeface="Arial" pitchFamily="34" charset="0"/>
              <a:cs typeface="Arial" pitchFamily="34" charset="0"/>
            </a:endParaRPr>
          </a:p>
        </p:txBody>
      </p:sp>
    </p:spTree>
    <p:extLst>
      <p:ext uri="{BB962C8B-B14F-4D97-AF65-F5344CB8AC3E}">
        <p14:creationId xmlns:p14="http://schemas.microsoft.com/office/powerpoint/2010/main" val="1000544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79880" y="5236041"/>
            <a:ext cx="5986780" cy="1530519"/>
          </a:xfrm>
          <a:prstGeom prst="rect">
            <a:avLst/>
          </a:prstGeom>
        </p:spPr>
      </p:pic>
      <p:sp>
        <p:nvSpPr>
          <p:cNvPr id="4" name="Content Placeholder 5"/>
          <p:cNvSpPr txBox="1">
            <a:spLocks/>
          </p:cNvSpPr>
          <p:nvPr/>
        </p:nvSpPr>
        <p:spPr>
          <a:xfrm>
            <a:off x="133350" y="1470660"/>
            <a:ext cx="8655050" cy="16256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en-US" sz="2200" b="1" dirty="0">
                <a:latin typeface="Arial"/>
                <a:cs typeface="Arial"/>
              </a:rPr>
              <a:t>Prof John Underhill </a:t>
            </a:r>
            <a:r>
              <a:rPr lang="en-US" sz="2200" dirty="0" smtClean="0">
                <a:latin typeface="Arial"/>
                <a:cs typeface="Arial"/>
              </a:rPr>
              <a:t>(Heriot Watt) </a:t>
            </a:r>
            <a:r>
              <a:rPr lang="en-US" sz="2200" i="1" dirty="0" smtClean="0">
                <a:latin typeface="Arial"/>
                <a:cs typeface="Arial"/>
              </a:rPr>
              <a:t>Lyell Medal</a:t>
            </a:r>
          </a:p>
          <a:p>
            <a:pPr marL="0" indent="0" algn="ctr">
              <a:lnSpc>
                <a:spcPct val="120000"/>
              </a:lnSpc>
              <a:spcBef>
                <a:spcPts val="0"/>
              </a:spcBef>
              <a:buNone/>
            </a:pPr>
            <a:r>
              <a:rPr lang="en-GB" sz="2200" b="1" dirty="0">
                <a:latin typeface="Arial"/>
                <a:cs typeface="Arial"/>
              </a:rPr>
              <a:t>Dr </a:t>
            </a:r>
            <a:r>
              <a:rPr lang="en-GB" sz="2200" b="1" dirty="0" smtClean="0">
                <a:latin typeface="Arial"/>
                <a:cs typeface="Arial"/>
              </a:rPr>
              <a:t>Mitch </a:t>
            </a:r>
            <a:r>
              <a:rPr lang="en-GB" sz="2200" b="1" dirty="0">
                <a:latin typeface="Arial"/>
                <a:cs typeface="Arial"/>
              </a:rPr>
              <a:t>D’Arcy </a:t>
            </a:r>
            <a:r>
              <a:rPr lang="en-GB" sz="2200" dirty="0" smtClean="0">
                <a:latin typeface="Arial"/>
                <a:cs typeface="Arial"/>
              </a:rPr>
              <a:t>(Imperial College, now Potsdam) </a:t>
            </a:r>
            <a:r>
              <a:rPr lang="en-GB" sz="2200" i="1" dirty="0" smtClean="0">
                <a:latin typeface="Arial"/>
                <a:cs typeface="Arial"/>
              </a:rPr>
              <a:t>Wollaston Fund</a:t>
            </a:r>
          </a:p>
        </p:txBody>
      </p:sp>
      <p:pic>
        <p:nvPicPr>
          <p:cNvPr id="5122" name="Picture 2" descr="Image result for john underh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0135" y="2538412"/>
            <a:ext cx="1714500" cy="2571751"/>
          </a:xfrm>
          <a:prstGeom prst="rect">
            <a:avLst/>
          </a:prstGeom>
          <a:noFill/>
          <a:ln>
            <a:solidFill>
              <a:srgbClr val="000000"/>
            </a:solidFill>
          </a:ln>
          <a:extLst>
            <a:ext uri="{909E8E84-426E-40dd-AFC4-6F175D3DCCD1}">
              <a14:hiddenFill xmlns:a14="http://schemas.microsoft.com/office/drawing/2010/main" xmlns="">
                <a:solidFill>
                  <a:srgbClr val="FFFFFF"/>
                </a:solidFill>
              </a14:hiddenFill>
            </a:ext>
          </a:extLst>
        </p:spPr>
      </p:pic>
      <p:pic>
        <p:nvPicPr>
          <p:cNvPr id="5124" name="Picture 4" descr="Image result for mitch d'arch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2440" y="2538412"/>
            <a:ext cx="2571750" cy="2571751"/>
          </a:xfrm>
          <a:prstGeom prst="rect">
            <a:avLst/>
          </a:prstGeom>
          <a:noFill/>
          <a:ln>
            <a:solidFill>
              <a:srgbClr val="000000"/>
            </a:solidFill>
          </a:ln>
          <a:extLst>
            <a:ext uri="{909E8E84-426E-40dd-AFC4-6F175D3DCCD1}">
              <a14:hiddenFill xmlns:a14="http://schemas.microsoft.com/office/drawing/2010/main" xmlns="">
                <a:solidFill>
                  <a:srgbClr val="FFFFFF"/>
                </a:solidFill>
              </a14:hiddenFill>
            </a:ext>
          </a:extLst>
        </p:spPr>
      </p:pic>
      <p:sp>
        <p:nvSpPr>
          <p:cNvPr id="5" name="Title 4"/>
          <p:cNvSpPr>
            <a:spLocks noGrp="1"/>
          </p:cNvSpPr>
          <p:nvPr>
            <p:ph type="title"/>
          </p:nvPr>
        </p:nvSpPr>
        <p:spPr/>
        <p:txBody>
          <a:bodyPr>
            <a:normAutofit/>
          </a:bodyPr>
          <a:lstStyle/>
          <a:p>
            <a:r>
              <a:rPr lang="en-GB" dirty="0" smtClean="0"/>
              <a:t>GSL Awards</a:t>
            </a:r>
            <a:endParaRPr lang="en-GB" dirty="0"/>
          </a:p>
        </p:txBody>
      </p:sp>
    </p:spTree>
    <p:extLst>
      <p:ext uri="{BB962C8B-B14F-4D97-AF65-F5344CB8AC3E}">
        <p14:creationId xmlns:p14="http://schemas.microsoft.com/office/powerpoint/2010/main" val="34280543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p:cNvSpPr txBox="1">
            <a:spLocks/>
          </p:cNvSpPr>
          <p:nvPr/>
        </p:nvSpPr>
        <p:spPr>
          <a:xfrm>
            <a:off x="133350" y="1470660"/>
            <a:ext cx="8655050" cy="16256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en-US" sz="2200" b="1" dirty="0">
                <a:latin typeface="Arial"/>
                <a:cs typeface="Arial"/>
              </a:rPr>
              <a:t>Prof </a:t>
            </a:r>
            <a:r>
              <a:rPr lang="en-US" sz="2200" b="1" dirty="0" smtClean="0">
                <a:latin typeface="Arial"/>
                <a:cs typeface="Arial"/>
              </a:rPr>
              <a:t>Chris Jackson </a:t>
            </a:r>
            <a:r>
              <a:rPr lang="en-US" sz="2200" dirty="0" smtClean="0">
                <a:latin typeface="Arial"/>
                <a:cs typeface="Arial"/>
              </a:rPr>
              <a:t>(Imperial College)</a:t>
            </a:r>
          </a:p>
          <a:p>
            <a:pPr marL="0" indent="0" algn="ctr">
              <a:lnSpc>
                <a:spcPct val="120000"/>
              </a:lnSpc>
              <a:spcBef>
                <a:spcPts val="0"/>
              </a:spcBef>
              <a:buNone/>
            </a:pPr>
            <a:r>
              <a:rPr lang="en-US" sz="2200" i="1" dirty="0">
                <a:latin typeface="Arial"/>
                <a:cs typeface="Arial"/>
              </a:rPr>
              <a:t>GSA Thompson International Distinguished Lecturer</a:t>
            </a:r>
            <a:endParaRPr lang="en-GB" sz="2200" i="1" dirty="0" smtClean="0">
              <a:latin typeface="Arial"/>
              <a:cs typeface="Arial"/>
            </a:endParaRPr>
          </a:p>
        </p:txBody>
      </p:sp>
      <p:sp>
        <p:nvSpPr>
          <p:cNvPr id="5" name="Title 4"/>
          <p:cNvSpPr>
            <a:spLocks noGrp="1"/>
          </p:cNvSpPr>
          <p:nvPr>
            <p:ph type="title"/>
          </p:nvPr>
        </p:nvSpPr>
        <p:spPr/>
        <p:txBody>
          <a:bodyPr>
            <a:normAutofit/>
          </a:bodyPr>
          <a:lstStyle/>
          <a:p>
            <a:r>
              <a:rPr lang="en-GB" dirty="0" smtClean="0"/>
              <a:t>GSA Awards</a:t>
            </a:r>
            <a:endParaRPr lang="en-GB" dirty="0"/>
          </a:p>
        </p:txBody>
      </p:sp>
      <p:pic>
        <p:nvPicPr>
          <p:cNvPr id="2" name="Picture 1"/>
          <p:cNvPicPr>
            <a:picLocks noChangeAspect="1"/>
          </p:cNvPicPr>
          <p:nvPr/>
        </p:nvPicPr>
        <p:blipFill>
          <a:blip r:embed="rId3"/>
          <a:stretch>
            <a:fillRect/>
          </a:stretch>
        </p:blipFill>
        <p:spPr>
          <a:xfrm>
            <a:off x="1651000" y="2565400"/>
            <a:ext cx="5842000" cy="4064000"/>
          </a:xfrm>
          <a:prstGeom prst="rect">
            <a:avLst/>
          </a:prstGeom>
          <a:ln>
            <a:solidFill>
              <a:srgbClr val="000000"/>
            </a:solidFill>
          </a:ln>
        </p:spPr>
      </p:pic>
      <p:pic>
        <p:nvPicPr>
          <p:cNvPr id="7" name="Picture 6"/>
          <p:cNvPicPr>
            <a:picLocks noChangeAspect="1"/>
          </p:cNvPicPr>
          <p:nvPr/>
        </p:nvPicPr>
        <p:blipFill>
          <a:blip r:embed="rId4"/>
          <a:stretch>
            <a:fillRect/>
          </a:stretch>
        </p:blipFill>
        <p:spPr>
          <a:xfrm>
            <a:off x="1738288" y="2636912"/>
            <a:ext cx="1163700" cy="1320800"/>
          </a:xfrm>
          <a:prstGeom prst="rect">
            <a:avLst/>
          </a:prstGeom>
          <a:ln>
            <a:solidFill>
              <a:srgbClr val="000000"/>
            </a:solidFill>
          </a:ln>
        </p:spPr>
      </p:pic>
    </p:spTree>
    <p:extLst>
      <p:ext uri="{BB962C8B-B14F-4D97-AF65-F5344CB8AC3E}">
        <p14:creationId xmlns:p14="http://schemas.microsoft.com/office/powerpoint/2010/main" val="24703060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441337518"/>
              </p:ext>
            </p:extLst>
          </p:nvPr>
        </p:nvGraphicFramePr>
        <p:xfrm>
          <a:off x="259557" y="217491"/>
          <a:ext cx="8701088" cy="6473825"/>
        </p:xfrm>
        <a:graphic>
          <a:graphicData uri="http://schemas.openxmlformats.org/presentationml/2006/ole">
            <mc:AlternateContent xmlns:mc="http://schemas.openxmlformats.org/markup-compatibility/2006">
              <mc:Choice xmlns:v="urn:schemas-microsoft-com:vml" Requires="v">
                <p:oleObj spid="_x0000_s1074" name="CorelDRAW" r:id="rId3" imgW="11601012" imgH="6473310" progId="CorelDraw.Graphic.17">
                  <p:embed/>
                </p:oleObj>
              </mc:Choice>
              <mc:Fallback>
                <p:oleObj name="CorelDRAW" r:id="rId3" imgW="11601012" imgH="6473310" progId="CorelDraw.Graphic.17">
                  <p:embed/>
                  <p:pic>
                    <p:nvPicPr>
                      <p:cNvPr id="0" name=""/>
                      <p:cNvPicPr/>
                      <p:nvPr/>
                    </p:nvPicPr>
                    <p:blipFill>
                      <a:blip r:embed="rId4"/>
                      <a:stretch>
                        <a:fillRect/>
                      </a:stretch>
                    </p:blipFill>
                    <p:spPr>
                      <a:xfrm>
                        <a:off x="259557" y="217491"/>
                        <a:ext cx="8701088" cy="6473825"/>
                      </a:xfrm>
                      <a:prstGeom prst="rect">
                        <a:avLst/>
                      </a:prstGeom>
                    </p:spPr>
                  </p:pic>
                </p:oleObj>
              </mc:Fallback>
            </mc:AlternateContent>
          </a:graphicData>
        </a:graphic>
      </p:graphicFrame>
    </p:spTree>
    <p:extLst>
      <p:ext uri="{BB962C8B-B14F-4D97-AF65-F5344CB8AC3E}">
        <p14:creationId xmlns:p14="http://schemas.microsoft.com/office/powerpoint/2010/main" val="445601340"/>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2901" y="204539"/>
            <a:ext cx="3302669" cy="861774"/>
          </a:xfrm>
          <a:prstGeom prst="rect">
            <a:avLst/>
          </a:prstGeom>
          <a:noFill/>
        </p:spPr>
        <p:txBody>
          <a:bodyPr wrap="square" rtlCol="0">
            <a:spAutoFit/>
          </a:bodyPr>
          <a:lstStyle/>
          <a:p>
            <a:r>
              <a:rPr lang="en-GB" sz="3200" b="1" dirty="0" smtClean="0">
                <a:solidFill>
                  <a:prstClr val="white"/>
                </a:solidFill>
                <a:latin typeface="Corbel"/>
              </a:rPr>
              <a:t>Day 1- </a:t>
            </a:r>
          </a:p>
          <a:p>
            <a:endParaRPr lang="en-GB" b="1" dirty="0">
              <a:solidFill>
                <a:prstClr val="white"/>
              </a:solidFill>
              <a:latin typeface="Corbel"/>
            </a:endParaRPr>
          </a:p>
        </p:txBody>
      </p:sp>
      <p:sp>
        <p:nvSpPr>
          <p:cNvPr id="6" name="TextBox 5"/>
          <p:cNvSpPr txBox="1"/>
          <p:nvPr/>
        </p:nvSpPr>
        <p:spPr>
          <a:xfrm>
            <a:off x="1479884" y="35264"/>
            <a:ext cx="3425994" cy="1477328"/>
          </a:xfrm>
          <a:prstGeom prst="rect">
            <a:avLst/>
          </a:prstGeom>
          <a:noFill/>
        </p:spPr>
        <p:txBody>
          <a:bodyPr wrap="square" rtlCol="0">
            <a:spAutoFit/>
          </a:bodyPr>
          <a:lstStyle/>
          <a:p>
            <a:r>
              <a:rPr lang="en-GB" b="1" dirty="0" smtClean="0">
                <a:solidFill>
                  <a:prstClr val="white"/>
                </a:solidFill>
                <a:latin typeface="Corbel"/>
              </a:rPr>
              <a:t>Bowden Doors</a:t>
            </a:r>
          </a:p>
          <a:p>
            <a:r>
              <a:rPr lang="en-GB" dirty="0" smtClean="0">
                <a:solidFill>
                  <a:prstClr val="white"/>
                </a:solidFill>
                <a:latin typeface="Corbel"/>
              </a:rPr>
              <a:t>Lower Carboniferous fluvial channels</a:t>
            </a:r>
          </a:p>
          <a:p>
            <a:r>
              <a:rPr lang="en-GB" dirty="0" smtClean="0">
                <a:solidFill>
                  <a:prstClr val="white"/>
                </a:solidFill>
                <a:latin typeface="Corbel"/>
              </a:rPr>
              <a:t>Fell sandstones </a:t>
            </a:r>
          </a:p>
          <a:p>
            <a:endParaRPr lang="en-GB" b="1" dirty="0">
              <a:solidFill>
                <a:prstClr val="white"/>
              </a:solidFill>
              <a:latin typeface="Corbe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467244"/>
            <a:ext cx="8974343" cy="3850714"/>
          </a:xfrm>
          <a:prstGeom prst="rect">
            <a:avLst/>
          </a:prstGeom>
        </p:spPr>
      </p:pic>
    </p:spTree>
    <p:extLst>
      <p:ext uri="{BB962C8B-B14F-4D97-AF65-F5344CB8AC3E}">
        <p14:creationId xmlns:p14="http://schemas.microsoft.com/office/powerpoint/2010/main" val="2389856209"/>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2901" y="204539"/>
            <a:ext cx="3302669" cy="861774"/>
          </a:xfrm>
          <a:prstGeom prst="rect">
            <a:avLst/>
          </a:prstGeom>
          <a:noFill/>
        </p:spPr>
        <p:txBody>
          <a:bodyPr wrap="square" rtlCol="0">
            <a:spAutoFit/>
          </a:bodyPr>
          <a:lstStyle/>
          <a:p>
            <a:r>
              <a:rPr lang="en-GB" sz="3200" b="1" dirty="0" smtClean="0">
                <a:solidFill>
                  <a:prstClr val="white"/>
                </a:solidFill>
                <a:latin typeface="Corbel"/>
              </a:rPr>
              <a:t>Day 1- </a:t>
            </a:r>
          </a:p>
          <a:p>
            <a:endParaRPr lang="en-GB" b="1" dirty="0">
              <a:solidFill>
                <a:prstClr val="white"/>
              </a:solidFill>
              <a:latin typeface="Corbel"/>
            </a:endParaRPr>
          </a:p>
        </p:txBody>
      </p:sp>
      <p:sp>
        <p:nvSpPr>
          <p:cNvPr id="6" name="TextBox 5"/>
          <p:cNvSpPr txBox="1"/>
          <p:nvPr/>
        </p:nvSpPr>
        <p:spPr>
          <a:xfrm>
            <a:off x="1479884" y="35264"/>
            <a:ext cx="3425994" cy="1477328"/>
          </a:xfrm>
          <a:prstGeom prst="rect">
            <a:avLst/>
          </a:prstGeom>
          <a:noFill/>
        </p:spPr>
        <p:txBody>
          <a:bodyPr wrap="square" rtlCol="0">
            <a:spAutoFit/>
          </a:bodyPr>
          <a:lstStyle/>
          <a:p>
            <a:r>
              <a:rPr lang="en-GB" b="1" dirty="0" smtClean="0">
                <a:solidFill>
                  <a:prstClr val="white"/>
                </a:solidFill>
                <a:latin typeface="Corbel"/>
              </a:rPr>
              <a:t>Bowden Doors</a:t>
            </a:r>
          </a:p>
          <a:p>
            <a:r>
              <a:rPr lang="en-GB" dirty="0" smtClean="0">
                <a:solidFill>
                  <a:prstClr val="white"/>
                </a:solidFill>
                <a:latin typeface="Corbel"/>
              </a:rPr>
              <a:t>Lower Carboniferous fluvial channels</a:t>
            </a:r>
          </a:p>
          <a:p>
            <a:r>
              <a:rPr lang="en-GB" dirty="0" smtClean="0">
                <a:solidFill>
                  <a:prstClr val="white"/>
                </a:solidFill>
                <a:latin typeface="Corbel"/>
              </a:rPr>
              <a:t>Fell sandstones </a:t>
            </a:r>
          </a:p>
          <a:p>
            <a:endParaRPr lang="en-GB" b="1" dirty="0">
              <a:solidFill>
                <a:prstClr val="white"/>
              </a:solidFill>
              <a:latin typeface="Corbe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730" y="1459540"/>
            <a:ext cx="6923291" cy="5136119"/>
          </a:xfrm>
          <a:prstGeom prst="rect">
            <a:avLst/>
          </a:prstGeom>
        </p:spPr>
      </p:pic>
    </p:spTree>
    <p:extLst>
      <p:ext uri="{BB962C8B-B14F-4D97-AF65-F5344CB8AC3E}">
        <p14:creationId xmlns:p14="http://schemas.microsoft.com/office/powerpoint/2010/main" val="3107257709"/>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2901" y="204539"/>
            <a:ext cx="3302669" cy="861774"/>
          </a:xfrm>
          <a:prstGeom prst="rect">
            <a:avLst/>
          </a:prstGeom>
          <a:noFill/>
        </p:spPr>
        <p:txBody>
          <a:bodyPr wrap="square" rtlCol="0">
            <a:spAutoFit/>
          </a:bodyPr>
          <a:lstStyle/>
          <a:p>
            <a:r>
              <a:rPr lang="en-GB" sz="3200" b="1" dirty="0" smtClean="0">
                <a:solidFill>
                  <a:prstClr val="white"/>
                </a:solidFill>
                <a:latin typeface="Corbel"/>
              </a:rPr>
              <a:t>Day 1- </a:t>
            </a:r>
          </a:p>
          <a:p>
            <a:endParaRPr lang="en-GB" b="1" dirty="0">
              <a:solidFill>
                <a:prstClr val="white"/>
              </a:solidFill>
              <a:latin typeface="Corbel"/>
            </a:endParaRPr>
          </a:p>
        </p:txBody>
      </p:sp>
      <p:sp>
        <p:nvSpPr>
          <p:cNvPr id="7" name="TextBox 6"/>
          <p:cNvSpPr txBox="1"/>
          <p:nvPr/>
        </p:nvSpPr>
        <p:spPr>
          <a:xfrm>
            <a:off x="1549068" y="204541"/>
            <a:ext cx="3302669" cy="923330"/>
          </a:xfrm>
          <a:prstGeom prst="rect">
            <a:avLst/>
          </a:prstGeom>
          <a:noFill/>
        </p:spPr>
        <p:txBody>
          <a:bodyPr wrap="square" rtlCol="0">
            <a:spAutoFit/>
          </a:bodyPr>
          <a:lstStyle/>
          <a:p>
            <a:r>
              <a:rPr lang="en-GB" b="1" dirty="0" err="1" smtClean="0">
                <a:solidFill>
                  <a:prstClr val="white"/>
                </a:solidFill>
                <a:latin typeface="Corbel"/>
              </a:rPr>
              <a:t>Howick</a:t>
            </a:r>
            <a:r>
              <a:rPr lang="en-GB" b="1" dirty="0" smtClean="0">
                <a:solidFill>
                  <a:prstClr val="white"/>
                </a:solidFill>
                <a:latin typeface="Corbel"/>
              </a:rPr>
              <a:t> Bay </a:t>
            </a:r>
          </a:p>
          <a:p>
            <a:r>
              <a:rPr lang="en-GB" dirty="0" err="1" smtClean="0">
                <a:solidFill>
                  <a:prstClr val="white"/>
                </a:solidFill>
                <a:latin typeface="Corbel"/>
              </a:rPr>
              <a:t>Cyclothems</a:t>
            </a:r>
            <a:r>
              <a:rPr lang="en-GB" dirty="0" smtClean="0">
                <a:solidFill>
                  <a:prstClr val="white"/>
                </a:solidFill>
                <a:latin typeface="Corbel"/>
              </a:rPr>
              <a:t> on the Northumberland coast </a:t>
            </a:r>
            <a:endParaRPr lang="en-GB" dirty="0">
              <a:solidFill>
                <a:prstClr val="white"/>
              </a:solidFill>
              <a:latin typeface="Corbel"/>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739"/>
          <a:stretch/>
        </p:blipFill>
        <p:spPr>
          <a:xfrm>
            <a:off x="1168405" y="1315382"/>
            <a:ext cx="6874084" cy="5328617"/>
          </a:xfrm>
          <a:prstGeom prst="rect">
            <a:avLst/>
          </a:prstGeom>
        </p:spPr>
      </p:pic>
    </p:spTree>
    <p:extLst>
      <p:ext uri="{BB962C8B-B14F-4D97-AF65-F5344CB8AC3E}">
        <p14:creationId xmlns:p14="http://schemas.microsoft.com/office/powerpoint/2010/main" val="3708810123"/>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49068" y="204542"/>
            <a:ext cx="3302669" cy="646331"/>
          </a:xfrm>
          <a:prstGeom prst="rect">
            <a:avLst/>
          </a:prstGeom>
          <a:noFill/>
        </p:spPr>
        <p:txBody>
          <a:bodyPr wrap="square" rtlCol="0">
            <a:spAutoFit/>
          </a:bodyPr>
          <a:lstStyle/>
          <a:p>
            <a:r>
              <a:rPr lang="en-GB" b="1" dirty="0" smtClean="0">
                <a:solidFill>
                  <a:prstClr val="white"/>
                </a:solidFill>
                <a:latin typeface="Corbel"/>
              </a:rPr>
              <a:t>Seaton Sluice </a:t>
            </a:r>
          </a:p>
          <a:p>
            <a:r>
              <a:rPr lang="en-GB" dirty="0" smtClean="0">
                <a:solidFill>
                  <a:prstClr val="white"/>
                </a:solidFill>
                <a:latin typeface="Corbel"/>
              </a:rPr>
              <a:t>Westphalian channel sandstones</a:t>
            </a:r>
            <a:endParaRPr lang="en-GB" dirty="0">
              <a:solidFill>
                <a:prstClr val="white"/>
              </a:solidFill>
              <a:latin typeface="Corbel"/>
            </a:endParaRPr>
          </a:p>
        </p:txBody>
      </p:sp>
      <p:sp>
        <p:nvSpPr>
          <p:cNvPr id="6" name="TextBox 5"/>
          <p:cNvSpPr txBox="1"/>
          <p:nvPr/>
        </p:nvSpPr>
        <p:spPr>
          <a:xfrm>
            <a:off x="342901" y="204539"/>
            <a:ext cx="3302669" cy="861774"/>
          </a:xfrm>
          <a:prstGeom prst="rect">
            <a:avLst/>
          </a:prstGeom>
          <a:noFill/>
        </p:spPr>
        <p:txBody>
          <a:bodyPr wrap="square" rtlCol="0">
            <a:spAutoFit/>
          </a:bodyPr>
          <a:lstStyle/>
          <a:p>
            <a:r>
              <a:rPr lang="en-GB" sz="3200" b="1" dirty="0" smtClean="0">
                <a:solidFill>
                  <a:prstClr val="white"/>
                </a:solidFill>
                <a:latin typeface="Corbel"/>
              </a:rPr>
              <a:t>Day 2- </a:t>
            </a:r>
          </a:p>
          <a:p>
            <a:endParaRPr lang="en-GB" b="1" dirty="0">
              <a:solidFill>
                <a:prstClr val="white"/>
              </a:solidFill>
              <a:latin typeface="Corbel"/>
            </a:endParaRPr>
          </a:p>
        </p:txBody>
      </p:sp>
      <p:pic>
        <p:nvPicPr>
          <p:cNvPr id="3074" name="Picture 2" descr="https://lh3.googleusercontent.com/J0rD8OPPJvrpY4oPHLg241H5BwgwJNgrJflsCd4r-NHCsS1CLuGemy6F5yEQTtKnUyY5QVQSHF1pVZuRrbZ6XRv8YBigsfPf3Rs6xJM_BgnLKr4F0Td4InxqAq53A8pLQhuG60yC8cmzLRBEfsmIbyL0ndg3UgrnIv1pYEYkBQ_EN6ZlCNbV7aTurr7iB8rrljjGVpldjRjlnruvIyWOb5EhPpsYcIhQV3qaxnb-ZiqyYtkiNG6Ui1el2tG9rN-Lvy5IlEkkPttwGbZy5QE4nYYOEtm6GhdU54lxllSMz3M1qA0fHhqe5VFUqCWwGh1LIRmjCpAaRjfoVQp-80w7c14J3r3cA0ZkYnONz4p9n7fV7DJwbDWvi_fHDxmEK4e0DmJxGbP_qTfvQ4AcJE4PgaInUB-eXlgRhAaNNqlhcsiVL9914hfwNhf5fy6EgJtzRTatotDjvK-xO3-I3L2KEHm2GzhQ2qKSp5xq9T6gjAuBoX3j8Fp-qQl41R6i4HKYOvjf-qeaOci4b-vM5TAJM6gagiGl1NOOKF0gz28f2L8fpSpc7k0lBjtRDBYvLaZn4bFAz4Tvy36Uw0tUE_hRRXIZ8MrJslccn6176T0C4ReYNqunPdok3g=w1920-h433-no"/>
          <p:cNvPicPr>
            <a:picLocks noChangeAspect="1" noChangeArrowheads="1"/>
          </p:cNvPicPr>
          <p:nvPr/>
        </p:nvPicPr>
        <p:blipFill rotWithShape="1">
          <a:blip r:embed="rId2">
            <a:extLst>
              <a:ext uri="{28A0092B-C50C-407E-A947-70E740481C1C}">
                <a14:useLocalDpi xmlns:a14="http://schemas.microsoft.com/office/drawing/2010/main" val="0"/>
              </a:ext>
            </a:extLst>
          </a:blip>
          <a:srcRect r="14207"/>
          <a:stretch/>
        </p:blipFill>
        <p:spPr bwMode="auto">
          <a:xfrm>
            <a:off x="107770" y="1066316"/>
            <a:ext cx="6084026" cy="2127461"/>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https://lh3.googleusercontent.com/JjR4v9hhK31IEQFns7ZTgOPAF4SwNqTO-Ux7tzhrAiaqA6j1Do79bpQ1kO2jZp4DSLycRqNYuDG6hzv2_1lXTQEHF35U5ObtUCNIsYHKVLAXqJpEr6Pb4WvMBS1IFbVrf2nmkZoJyU529ea1OGqbOBrIz9xrB-wGqPjXTpmVn3IBp1XsidjhDxQB-jBCCq2tcUdv3tOED2KgGWrc0T0jG5oEnXt0LUwzUhT756Fm2b3pY9MQ3HuUv9DmFzAxxfr0c0_Ey_EZMyB10TE-FxSEnrIWhMRCnNxGRHMPDlJrhky6EWSoEUseSyyOexHsSN5emyl3YMN0f_OXu-L4MhbMmZz34mL32S7W2Orbvau1jhg3H0_s5LEPYrkU4As2_wNJyhyxaZZ0B8-asnkgqGgnPnL984bOqC5TtXziVcG0zYPA_pMdLLigTiPw6LFdJRdN-7W0-WMIvwn8ceY7jKQjID9zR3O8jO8mjfReI8L2O5YkEBoRdWZAKuy-x85tZ53lDWxhkiSNkYaD_AlnXER0gtVAZipIGj0PRZvfg8xCqAf1Gugks8EHgNlbsnLhgd8NPwDnp17EHL1pDUlUbHfQgYNAQHVgeEpgK73CN6rTPSaBdEiBL61dug=w603-h1070-no"/>
          <p:cNvPicPr>
            <a:picLocks noChangeAspect="1" noChangeArrowheads="1"/>
          </p:cNvPicPr>
          <p:nvPr/>
        </p:nvPicPr>
        <p:blipFill rotWithShape="1">
          <a:blip r:embed="rId3">
            <a:extLst>
              <a:ext uri="{28A0092B-C50C-407E-A947-70E740481C1C}">
                <a14:useLocalDpi xmlns:a14="http://schemas.microsoft.com/office/drawing/2010/main" val="0"/>
              </a:ext>
            </a:extLst>
          </a:blip>
          <a:srcRect l="4673" t="2911" r="4794" b="2728"/>
          <a:stretch/>
        </p:blipFill>
        <p:spPr bwMode="auto">
          <a:xfrm>
            <a:off x="6309360" y="204539"/>
            <a:ext cx="2606040" cy="6437230"/>
          </a:xfrm>
          <a:prstGeom prst="rect">
            <a:avLst/>
          </a:prstGeom>
          <a:noFill/>
          <a:extLst>
            <a:ext uri="{909E8E84-426E-40dd-AFC4-6F175D3DCCD1}">
              <a14:hiddenFill xmlns:a14="http://schemas.microsoft.com/office/drawing/2010/main" xmlns="">
                <a:solidFill>
                  <a:srgbClr val="FFFFFF"/>
                </a:solidFill>
              </a14:hiddenFill>
            </a:ext>
          </a:extLst>
        </p:spPr>
      </p:pic>
      <p:pic>
        <p:nvPicPr>
          <p:cNvPr id="3078" name="Picture 6" descr="https://lh3.googleusercontent.com/XX7chbDp6Sldj6CW-ob6kfkBZp-wY7PzZUvy0268HIEFY1sN94POKGpZ8g02VXCiy_4tpftgRnAP1gaFtA--9aOCsLzIBpUUW2IoPliqf5KbPu7oRt6UDy95mxFw8ZKfS_EZCZfV0WVUEvWHASt6ydunBTPC5UnH_SbzhA0CXrj-YXa5PdIymiJWycBynIdOnV-Z9AcYn23F3wGjm5HQouTqkcWtZfThM2pdIngFfnQtE190OJPQWo1UogdCeI070pf1TtZJB6e4WHNWed-wcqFcWRXYLA3Wo7hAEDTyXsIKgSyaFvSpX1Qekh2M9ZCCyiJlsveEaWWzURjvPdHAN7EZ4c_keHI94-sGdVKxCnoIaxjYso8aF5BvwCCyjQmGhTqlxFmjYaA08uQxaVLoCWVqcLEDdT08d2jbASfrWuj1SSMgamd-oQVoLBBiBsZmNQrzgFRydxYWgiqzDzCtpDKDHOVmsHU2vINIvAoJoiV9HGt-PqRv8YR-YpARcj0AHqKDeUWCUA_r2Y8ssUjwhrxmo8eVJn9E4pOddnzI7TVaRNL9EqHBCuRw31-rn9J6nwXYuL4_22nDD-JTZopT_JYQe9B4D7tZvwXL4ZbJ59bk0gNzfQ=w1903-h1070-no"/>
          <p:cNvPicPr>
            <a:picLocks noChangeAspect="1" noChangeArrowheads="1"/>
          </p:cNvPicPr>
          <p:nvPr/>
        </p:nvPicPr>
        <p:blipFill rotWithShape="1">
          <a:blip r:embed="rId4">
            <a:extLst>
              <a:ext uri="{28A0092B-C50C-407E-A947-70E740481C1C}">
                <a14:useLocalDpi xmlns:a14="http://schemas.microsoft.com/office/drawing/2010/main" val="0"/>
              </a:ext>
            </a:extLst>
          </a:blip>
          <a:srcRect t="18886" b="21268"/>
          <a:stretch/>
        </p:blipFill>
        <p:spPr bwMode="auto">
          <a:xfrm>
            <a:off x="107767" y="3912012"/>
            <a:ext cx="6084026" cy="272965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90424773"/>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0926" y="2629923"/>
            <a:ext cx="3260454" cy="4113777"/>
          </a:xfrm>
          <a:prstGeom prst="rect">
            <a:avLst/>
          </a:prstGeom>
          <a:ln>
            <a:solidFill>
              <a:srgbClr val="000000"/>
            </a:solidFill>
          </a:ln>
        </p:spPr>
      </p:pic>
      <p:pic>
        <p:nvPicPr>
          <p:cNvPr id="4" name="Picture 3"/>
          <p:cNvPicPr>
            <a:picLocks noChangeAspect="1"/>
          </p:cNvPicPr>
          <p:nvPr/>
        </p:nvPicPr>
        <p:blipFill>
          <a:blip r:embed="rId3"/>
          <a:stretch>
            <a:fillRect/>
          </a:stretch>
        </p:blipFill>
        <p:spPr>
          <a:xfrm>
            <a:off x="2787650" y="1444413"/>
            <a:ext cx="3666490" cy="2933192"/>
          </a:xfrm>
          <a:prstGeom prst="rect">
            <a:avLst/>
          </a:prstGeom>
          <a:ln>
            <a:solidFill>
              <a:srgbClr val="000000"/>
            </a:solidFill>
          </a:ln>
        </p:spPr>
      </p:pic>
      <p:pic>
        <p:nvPicPr>
          <p:cNvPr id="5" name="Picture 4"/>
          <p:cNvPicPr>
            <a:picLocks noChangeAspect="1"/>
          </p:cNvPicPr>
          <p:nvPr/>
        </p:nvPicPr>
        <p:blipFill>
          <a:blip r:embed="rId4"/>
          <a:stretch>
            <a:fillRect/>
          </a:stretch>
        </p:blipFill>
        <p:spPr>
          <a:xfrm>
            <a:off x="6149340" y="3400213"/>
            <a:ext cx="2735580" cy="3343487"/>
          </a:xfrm>
          <a:prstGeom prst="rect">
            <a:avLst/>
          </a:prstGeom>
          <a:ln>
            <a:solidFill>
              <a:srgbClr val="000000"/>
            </a:solidFill>
          </a:ln>
        </p:spPr>
      </p:pic>
      <p:sp>
        <p:nvSpPr>
          <p:cNvPr id="6" name="Title 5"/>
          <p:cNvSpPr>
            <a:spLocks noGrp="1"/>
          </p:cNvSpPr>
          <p:nvPr>
            <p:ph type="title"/>
          </p:nvPr>
        </p:nvSpPr>
        <p:spPr/>
        <p:txBody>
          <a:bodyPr/>
          <a:lstStyle/>
          <a:p>
            <a:r>
              <a:rPr lang="en-GB" dirty="0" smtClean="0"/>
              <a:t>Ta...</a:t>
            </a:r>
            <a:r>
              <a:rPr lang="en-GB" dirty="0" err="1" smtClean="0"/>
              <a:t>Pt</a:t>
            </a:r>
            <a:r>
              <a:rPr lang="en-GB" dirty="0" smtClean="0"/>
              <a:t> 1!</a:t>
            </a:r>
            <a:endParaRPr lang="en-GB" dirty="0"/>
          </a:p>
        </p:txBody>
      </p:sp>
    </p:spTree>
    <p:extLst>
      <p:ext uri="{BB962C8B-B14F-4D97-AF65-F5344CB8AC3E}">
        <p14:creationId xmlns:p14="http://schemas.microsoft.com/office/powerpoint/2010/main" val="353476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49068" y="204541"/>
            <a:ext cx="5110412" cy="923330"/>
          </a:xfrm>
          <a:prstGeom prst="rect">
            <a:avLst/>
          </a:prstGeom>
          <a:noFill/>
        </p:spPr>
        <p:txBody>
          <a:bodyPr wrap="square" rtlCol="0">
            <a:spAutoFit/>
          </a:bodyPr>
          <a:lstStyle/>
          <a:p>
            <a:r>
              <a:rPr lang="en-GB" b="1" dirty="0" smtClean="0">
                <a:solidFill>
                  <a:prstClr val="white"/>
                </a:solidFill>
                <a:latin typeface="Corbel"/>
              </a:rPr>
              <a:t>Hartley Bay </a:t>
            </a:r>
          </a:p>
          <a:p>
            <a:r>
              <a:rPr lang="en-GB" dirty="0" smtClean="0">
                <a:solidFill>
                  <a:prstClr val="white"/>
                </a:solidFill>
                <a:latin typeface="Corbel"/>
              </a:rPr>
              <a:t>Coarsening upwards cycles of Westphalian coal-bearing strata </a:t>
            </a:r>
            <a:endParaRPr lang="en-GB" dirty="0">
              <a:solidFill>
                <a:prstClr val="white"/>
              </a:solidFill>
              <a:latin typeface="Corbel"/>
            </a:endParaRPr>
          </a:p>
        </p:txBody>
      </p:sp>
      <p:sp>
        <p:nvSpPr>
          <p:cNvPr id="6" name="TextBox 5"/>
          <p:cNvSpPr txBox="1"/>
          <p:nvPr/>
        </p:nvSpPr>
        <p:spPr>
          <a:xfrm>
            <a:off x="342901" y="204539"/>
            <a:ext cx="992606" cy="1354217"/>
          </a:xfrm>
          <a:prstGeom prst="rect">
            <a:avLst/>
          </a:prstGeom>
          <a:noFill/>
        </p:spPr>
        <p:txBody>
          <a:bodyPr wrap="square" rtlCol="0">
            <a:spAutoFit/>
          </a:bodyPr>
          <a:lstStyle/>
          <a:p>
            <a:r>
              <a:rPr lang="en-GB" sz="3200" b="1" dirty="0" smtClean="0">
                <a:solidFill>
                  <a:prstClr val="white"/>
                </a:solidFill>
                <a:latin typeface="Corbel"/>
              </a:rPr>
              <a:t>Day 2- </a:t>
            </a:r>
          </a:p>
          <a:p>
            <a:endParaRPr lang="en-GB" b="1" dirty="0">
              <a:solidFill>
                <a:prstClr val="white"/>
              </a:solidFill>
              <a:latin typeface="Corbe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733" y="1445728"/>
            <a:ext cx="5857201" cy="5070136"/>
          </a:xfrm>
          <a:prstGeom prst="rect">
            <a:avLst/>
          </a:prstGeom>
        </p:spPr>
      </p:pic>
    </p:spTree>
    <p:extLst>
      <p:ext uri="{BB962C8B-B14F-4D97-AF65-F5344CB8AC3E}">
        <p14:creationId xmlns:p14="http://schemas.microsoft.com/office/powerpoint/2010/main" val="3736081509"/>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polishscottishheritage.co.uk/wp-content/uploads/2014/09/5128670_or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475" y="1886902"/>
            <a:ext cx="3429000" cy="3040063"/>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noChangeArrowheads="1"/>
          </p:cNvPicPr>
          <p:nvPr/>
        </p:nvPicPr>
        <p:blipFill>
          <a:blip r:embed="rId4" cstate="email"/>
          <a:srcRect/>
          <a:stretch>
            <a:fillRect/>
          </a:stretch>
        </p:blipFill>
        <p:spPr bwMode="auto">
          <a:xfrm>
            <a:off x="1313090" y="5047809"/>
            <a:ext cx="2674710" cy="1375162"/>
          </a:xfrm>
          <a:prstGeom prst="rect">
            <a:avLst/>
          </a:prstGeom>
          <a:noFill/>
          <a:ln w="9525">
            <a:noFill/>
            <a:miter lim="800000"/>
            <a:headEnd/>
            <a:tailEnd/>
          </a:ln>
        </p:spPr>
      </p:pic>
      <p:sp>
        <p:nvSpPr>
          <p:cNvPr id="3" name="Rectangle 2"/>
          <p:cNvSpPr/>
          <p:nvPr/>
        </p:nvSpPr>
        <p:spPr>
          <a:xfrm>
            <a:off x="824351" y="1700377"/>
            <a:ext cx="3607607" cy="4877100"/>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2" descr="C:\Users\user\AppData\Local\Temp\picture 1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543" r="6456"/>
          <a:stretch/>
        </p:blipFill>
        <p:spPr bwMode="auto">
          <a:xfrm>
            <a:off x="4699001" y="1700366"/>
            <a:ext cx="3599999" cy="2354632"/>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3628" y="4210442"/>
            <a:ext cx="3575372" cy="238271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itle 3"/>
          <p:cNvSpPr>
            <a:spLocks noGrp="1"/>
          </p:cNvSpPr>
          <p:nvPr>
            <p:ph type="title"/>
          </p:nvPr>
        </p:nvSpPr>
        <p:spPr/>
        <p:txBody>
          <a:bodyPr/>
          <a:lstStyle/>
          <a:p>
            <a:r>
              <a:rPr lang="en-GB" dirty="0" smtClean="0"/>
              <a:t>Courses for 2017...?</a:t>
            </a:r>
            <a:endParaRPr lang="en-GB" dirty="0"/>
          </a:p>
        </p:txBody>
      </p:sp>
    </p:spTree>
    <p:extLst>
      <p:ext uri="{BB962C8B-B14F-4D97-AF65-F5344CB8AC3E}">
        <p14:creationId xmlns:p14="http://schemas.microsoft.com/office/powerpoint/2010/main" val="20591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5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cstate="screen">
            <a:extLst>
              <a:ext uri="{BEBA8EAE-BF5A-486C-A8C5-ECC9F3942E4B}">
                <a14:imgProps xmlns:a14="http://schemas.microsoft.com/office/drawing/2010/main">
                  <a14:imgLayer r:embed="rId3">
                    <a14:imgEffect>
                      <a14:artisticCrisscrossEtching/>
                    </a14:imgEffect>
                    <a14:imgEffect>
                      <a14:saturation sat="0"/>
                    </a14:imgEffect>
                  </a14:imgLayer>
                </a14:imgProps>
              </a:ext>
              <a:ext uri="{28A0092B-C50C-407E-A947-70E740481C1C}">
                <a14:useLocalDpi xmlns:a14="http://schemas.microsoft.com/office/drawing/2010/main"/>
              </a:ext>
            </a:extLst>
          </a:blip>
          <a:srcRect/>
          <a:stretch/>
        </p:blipFill>
        <p:spPr>
          <a:xfrm>
            <a:off x="0" y="1544587"/>
            <a:ext cx="9144000" cy="5329238"/>
          </a:xfrm>
          <a:prstGeom prst="rect">
            <a:avLst/>
          </a:prstGeom>
          <a:ln>
            <a:noFill/>
          </a:ln>
          <a:effectLst>
            <a:softEdge rad="112500"/>
          </a:effectLst>
        </p:spPr>
      </p:pic>
      <p:sp>
        <p:nvSpPr>
          <p:cNvPr id="8" name="Rettangolo 7"/>
          <p:cNvSpPr/>
          <p:nvPr/>
        </p:nvSpPr>
        <p:spPr>
          <a:xfrm>
            <a:off x="0" y="0"/>
            <a:ext cx="9144000" cy="6873826"/>
          </a:xfrm>
          <a:prstGeom prst="rect">
            <a:avLst/>
          </a:prstGeom>
          <a:solidFill>
            <a:schemeClr val="tx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2400" dirty="0">
              <a:solidFill>
                <a:prstClr val="white"/>
              </a:solidFill>
              <a:latin typeface="Constantia"/>
            </a:endParaRPr>
          </a:p>
        </p:txBody>
      </p:sp>
      <p:sp>
        <p:nvSpPr>
          <p:cNvPr id="2" name="CasellaDiTesto 1"/>
          <p:cNvSpPr txBox="1"/>
          <p:nvPr/>
        </p:nvSpPr>
        <p:spPr>
          <a:xfrm>
            <a:off x="0" y="157294"/>
            <a:ext cx="9144000" cy="1661993"/>
          </a:xfrm>
          <a:prstGeom prst="rect">
            <a:avLst/>
          </a:prstGeom>
          <a:noFill/>
        </p:spPr>
        <p:txBody>
          <a:bodyPr wrap="square" rtlCol="0">
            <a:spAutoFit/>
          </a:bodyPr>
          <a:lstStyle/>
          <a:p>
            <a:pPr algn="ctr" eaLnBrk="0" fontAlgn="base" hangingPunct="0">
              <a:spcBef>
                <a:spcPct val="0"/>
              </a:spcBef>
              <a:spcAft>
                <a:spcPct val="0"/>
              </a:spcAft>
            </a:pPr>
            <a:r>
              <a:rPr lang="it-IT" sz="2800" b="1" i="1" dirty="0" smtClean="0">
                <a:solidFill>
                  <a:srgbClr val="002060"/>
                </a:solidFill>
                <a:latin typeface="Aharoni" panose="02010803020104030203" pitchFamily="2" charset="-79"/>
                <a:ea typeface="ＭＳ Ｐゴシック" charset="0"/>
                <a:cs typeface="Aharoni" panose="02010803020104030203" pitchFamily="2" charset="-79"/>
              </a:rPr>
              <a:t>PLIOCENE – PLEISTOCENE CONTINENTAL DEPOSITS</a:t>
            </a:r>
          </a:p>
          <a:p>
            <a:pPr algn="ctr" eaLnBrk="0" fontAlgn="base" hangingPunct="0">
              <a:spcBef>
                <a:spcPct val="0"/>
              </a:spcBef>
              <a:spcAft>
                <a:spcPct val="0"/>
              </a:spcAft>
            </a:pPr>
            <a:r>
              <a:rPr lang="it-IT" sz="2800" b="1" i="1" dirty="0" smtClean="0">
                <a:solidFill>
                  <a:srgbClr val="002060"/>
                </a:solidFill>
                <a:latin typeface="Aharoni" panose="02010803020104030203" pitchFamily="2" charset="-79"/>
                <a:ea typeface="ＭＳ Ｐゴシック" charset="0"/>
                <a:cs typeface="Aharoni" panose="02010803020104030203" pitchFamily="2" charset="-79"/>
              </a:rPr>
              <a:t>OF NORTHERN APENNINES</a:t>
            </a:r>
          </a:p>
          <a:p>
            <a:pPr algn="ctr" eaLnBrk="0" fontAlgn="base" hangingPunct="0">
              <a:spcBef>
                <a:spcPct val="0"/>
              </a:spcBef>
              <a:spcAft>
                <a:spcPct val="0"/>
              </a:spcAft>
            </a:pPr>
            <a:r>
              <a:rPr lang="it-IT" b="1" i="1" dirty="0" smtClean="0">
                <a:solidFill>
                  <a:srgbClr val="002060"/>
                </a:solidFill>
                <a:latin typeface="Arial" panose="020B0604020202020204" pitchFamily="34" charset="0"/>
                <a:ea typeface="ＭＳ Ｐゴシック" charset="0"/>
                <a:cs typeface="Arial" panose="020B0604020202020204" pitchFamily="34" charset="0"/>
              </a:rPr>
              <a:t>16 – 18</a:t>
            </a:r>
            <a:r>
              <a:rPr lang="it-IT" b="1" i="1" baseline="30000" dirty="0" smtClean="0">
                <a:solidFill>
                  <a:srgbClr val="002060"/>
                </a:solidFill>
                <a:latin typeface="Arial" panose="020B0604020202020204" pitchFamily="34" charset="0"/>
                <a:ea typeface="ＭＳ Ｐゴシック" charset="0"/>
                <a:cs typeface="Arial" panose="020B0604020202020204" pitchFamily="34" charset="0"/>
              </a:rPr>
              <a:t>th</a:t>
            </a:r>
            <a:r>
              <a:rPr lang="it-IT" b="1" i="1" dirty="0" smtClean="0">
                <a:solidFill>
                  <a:srgbClr val="002060"/>
                </a:solidFill>
                <a:latin typeface="Arial" panose="020B0604020202020204" pitchFamily="34" charset="0"/>
                <a:ea typeface="ＭＳ Ｐゴシック" charset="0"/>
                <a:cs typeface="Arial" panose="020B0604020202020204" pitchFamily="34" charset="0"/>
              </a:rPr>
              <a:t> </a:t>
            </a:r>
            <a:r>
              <a:rPr lang="it-IT" b="1" i="1" dirty="0" err="1" smtClean="0">
                <a:solidFill>
                  <a:srgbClr val="002060"/>
                </a:solidFill>
                <a:latin typeface="Arial" panose="020B0604020202020204" pitchFamily="34" charset="0"/>
                <a:ea typeface="ＭＳ Ｐゴシック" charset="0"/>
                <a:cs typeface="Arial" panose="020B0604020202020204" pitchFamily="34" charset="0"/>
              </a:rPr>
              <a:t>June</a:t>
            </a:r>
            <a:r>
              <a:rPr lang="it-IT" b="1" i="1" dirty="0" smtClean="0">
                <a:solidFill>
                  <a:srgbClr val="002060"/>
                </a:solidFill>
                <a:latin typeface="Arial" panose="020B0604020202020204" pitchFamily="34" charset="0"/>
                <a:ea typeface="ＭＳ Ｐゴシック" charset="0"/>
                <a:cs typeface="Arial" panose="020B0604020202020204" pitchFamily="34" charset="0"/>
              </a:rPr>
              <a:t> 2017, Perugia, </a:t>
            </a:r>
            <a:r>
              <a:rPr lang="it-IT" b="1" i="1" dirty="0" err="1" smtClean="0">
                <a:solidFill>
                  <a:srgbClr val="002060"/>
                </a:solidFill>
                <a:latin typeface="Arial" panose="020B0604020202020204" pitchFamily="34" charset="0"/>
                <a:ea typeface="ＭＳ Ｐゴシック" charset="0"/>
                <a:cs typeface="Arial" panose="020B0604020202020204" pitchFamily="34" charset="0"/>
              </a:rPr>
              <a:t>Italy</a:t>
            </a:r>
            <a:endParaRPr lang="it-IT" b="1" i="1" dirty="0">
              <a:solidFill>
                <a:srgbClr val="002060"/>
              </a:solidFill>
              <a:latin typeface="Arial" panose="020B0604020202020204" pitchFamily="34" charset="0"/>
              <a:ea typeface="ＭＳ Ｐゴシック" charset="0"/>
              <a:cs typeface="Arial" panose="020B0604020202020204" pitchFamily="34" charset="0"/>
            </a:endParaRPr>
          </a:p>
        </p:txBody>
      </p:sp>
      <p:pic>
        <p:nvPicPr>
          <p:cNvPr id="1027" name="Picture 3" descr="E:\Utente\Desktop\BSRG\596px-Logo_Università_Padova.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1245" y="3563672"/>
            <a:ext cx="1140323" cy="1147976"/>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6" name="Gruppo 15"/>
          <p:cNvGrpSpPr/>
          <p:nvPr/>
        </p:nvGrpSpPr>
        <p:grpSpPr>
          <a:xfrm>
            <a:off x="1799179" y="3354332"/>
            <a:ext cx="5387379" cy="1826962"/>
            <a:chOff x="1813521" y="3288322"/>
            <a:chExt cx="5387379" cy="1826962"/>
          </a:xfrm>
        </p:grpSpPr>
        <p:pic>
          <p:nvPicPr>
            <p:cNvPr id="1028"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813521" y="3288322"/>
              <a:ext cx="2109788" cy="18269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9" name="Picture 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950531" y="3288322"/>
              <a:ext cx="3250369" cy="18269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 name="Rettangolo 12"/>
            <p:cNvSpPr/>
            <p:nvPr/>
          </p:nvSpPr>
          <p:spPr>
            <a:xfrm>
              <a:off x="2768600" y="4019550"/>
              <a:ext cx="469900" cy="18965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2400">
                <a:solidFill>
                  <a:prstClr val="white"/>
                </a:solidFill>
                <a:latin typeface="Constantia"/>
              </a:endParaRPr>
            </a:p>
          </p:txBody>
        </p:sp>
        <p:sp>
          <p:nvSpPr>
            <p:cNvPr id="14" name="Ovale 13"/>
            <p:cNvSpPr/>
            <p:nvPr/>
          </p:nvSpPr>
          <p:spPr>
            <a:xfrm>
              <a:off x="5781676" y="4209206"/>
              <a:ext cx="99592" cy="948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2400">
                <a:solidFill>
                  <a:prstClr val="white"/>
                </a:solidFill>
                <a:latin typeface="Constantia"/>
              </a:endParaRPr>
            </a:p>
          </p:txBody>
        </p:sp>
        <p:sp>
          <p:nvSpPr>
            <p:cNvPr id="19" name="Ovale 18"/>
            <p:cNvSpPr/>
            <p:nvPr/>
          </p:nvSpPr>
          <p:spPr>
            <a:xfrm>
              <a:off x="4959934" y="3510607"/>
              <a:ext cx="99592" cy="9482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2400">
                <a:solidFill>
                  <a:prstClr val="white"/>
                </a:solidFill>
                <a:latin typeface="Constantia"/>
              </a:endParaRPr>
            </a:p>
          </p:txBody>
        </p:sp>
        <p:sp>
          <p:nvSpPr>
            <p:cNvPr id="20" name="Ovale 19"/>
            <p:cNvSpPr/>
            <p:nvPr/>
          </p:nvSpPr>
          <p:spPr>
            <a:xfrm>
              <a:off x="5192296" y="3763653"/>
              <a:ext cx="99592" cy="948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2400">
                <a:solidFill>
                  <a:srgbClr val="FEFAC9">
                    <a:lumMod val="75000"/>
                  </a:srgbClr>
                </a:solidFill>
                <a:latin typeface="Constantia"/>
              </a:endParaRPr>
            </a:p>
          </p:txBody>
        </p:sp>
        <p:sp>
          <p:nvSpPr>
            <p:cNvPr id="21" name="Ovale 20"/>
            <p:cNvSpPr/>
            <p:nvPr/>
          </p:nvSpPr>
          <p:spPr>
            <a:xfrm>
              <a:off x="5142500" y="4010881"/>
              <a:ext cx="99592" cy="948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2400">
                <a:solidFill>
                  <a:srgbClr val="FEFAC9">
                    <a:lumMod val="75000"/>
                  </a:srgbClr>
                </a:solidFill>
                <a:latin typeface="Constantia"/>
              </a:endParaRPr>
            </a:p>
          </p:txBody>
        </p:sp>
        <p:sp>
          <p:nvSpPr>
            <p:cNvPr id="15" name="CasellaDiTesto 14"/>
            <p:cNvSpPr txBox="1"/>
            <p:nvPr/>
          </p:nvSpPr>
          <p:spPr>
            <a:xfrm>
              <a:off x="5008250" y="3404132"/>
              <a:ext cx="780983" cy="276999"/>
            </a:xfrm>
            <a:prstGeom prst="rect">
              <a:avLst/>
            </a:prstGeom>
            <a:noFill/>
          </p:spPr>
          <p:txBody>
            <a:bodyPr wrap="none" rtlCol="0">
              <a:spAutoFit/>
            </a:bodyPr>
            <a:lstStyle/>
            <a:p>
              <a:pPr eaLnBrk="0" fontAlgn="base" hangingPunct="0">
                <a:spcBef>
                  <a:spcPct val="0"/>
                </a:spcBef>
                <a:spcAft>
                  <a:spcPct val="0"/>
                </a:spcAft>
              </a:pPr>
              <a:r>
                <a:rPr lang="it-IT" sz="1200" i="1" dirty="0">
                  <a:solidFill>
                    <a:prstClr val="white"/>
                  </a:solidFill>
                  <a:latin typeface="Arial" charset="0"/>
                  <a:ea typeface="ＭＳ Ｐゴシック" charset="0"/>
                  <a:cs typeface="ＭＳ Ｐゴシック" charset="0"/>
                </a:rPr>
                <a:t>F</a:t>
              </a:r>
              <a:r>
                <a:rPr lang="it-IT" sz="1200" i="1" dirty="0" smtClean="0">
                  <a:solidFill>
                    <a:prstClr val="white"/>
                  </a:solidFill>
                  <a:latin typeface="Arial" charset="0"/>
                  <a:ea typeface="ＭＳ Ｐゴシック" charset="0"/>
                  <a:cs typeface="ＭＳ Ｐゴシック" charset="0"/>
                </a:rPr>
                <a:t>lorence</a:t>
              </a:r>
              <a:endParaRPr lang="it-IT" sz="1200" i="1" dirty="0">
                <a:solidFill>
                  <a:prstClr val="white"/>
                </a:solidFill>
                <a:latin typeface="Arial" charset="0"/>
                <a:ea typeface="ＭＳ Ｐゴシック" charset="0"/>
                <a:cs typeface="ＭＳ Ｐゴシック" charset="0"/>
              </a:endParaRPr>
            </a:p>
          </p:txBody>
        </p:sp>
        <p:sp>
          <p:nvSpPr>
            <p:cNvPr id="23" name="CasellaDiTesto 22"/>
            <p:cNvSpPr txBox="1"/>
            <p:nvPr/>
          </p:nvSpPr>
          <p:spPr>
            <a:xfrm>
              <a:off x="5810146" y="4137660"/>
              <a:ext cx="712054" cy="276999"/>
            </a:xfrm>
            <a:prstGeom prst="rect">
              <a:avLst/>
            </a:prstGeom>
            <a:noFill/>
          </p:spPr>
          <p:txBody>
            <a:bodyPr wrap="none" rtlCol="0">
              <a:spAutoFit/>
            </a:bodyPr>
            <a:lstStyle/>
            <a:p>
              <a:pPr eaLnBrk="0" fontAlgn="base" hangingPunct="0">
                <a:spcBef>
                  <a:spcPct val="0"/>
                </a:spcBef>
                <a:spcAft>
                  <a:spcPct val="0"/>
                </a:spcAft>
              </a:pPr>
              <a:r>
                <a:rPr lang="it-IT" sz="1200" i="1" dirty="0" smtClean="0">
                  <a:solidFill>
                    <a:srgbClr val="FEFAC9">
                      <a:lumMod val="75000"/>
                    </a:srgbClr>
                  </a:solidFill>
                  <a:latin typeface="Arial" charset="0"/>
                  <a:ea typeface="ＭＳ Ｐゴシック" charset="0"/>
                  <a:cs typeface="ＭＳ Ｐゴシック" charset="0"/>
                </a:rPr>
                <a:t>Perugia</a:t>
              </a:r>
              <a:endParaRPr lang="it-IT" sz="1200" i="1" dirty="0">
                <a:solidFill>
                  <a:srgbClr val="FEFAC9">
                    <a:lumMod val="75000"/>
                  </a:srgbClr>
                </a:solidFill>
                <a:latin typeface="Arial" charset="0"/>
                <a:ea typeface="ＭＳ Ｐゴシック" charset="0"/>
                <a:cs typeface="ＭＳ Ｐゴシック" charset="0"/>
              </a:endParaRPr>
            </a:p>
          </p:txBody>
        </p:sp>
        <p:sp>
          <p:nvSpPr>
            <p:cNvPr id="24" name="CasellaDiTesto 23"/>
            <p:cNvSpPr txBox="1"/>
            <p:nvPr/>
          </p:nvSpPr>
          <p:spPr>
            <a:xfrm>
              <a:off x="5212464" y="3681131"/>
              <a:ext cx="1048685" cy="246221"/>
            </a:xfrm>
            <a:prstGeom prst="rect">
              <a:avLst/>
            </a:prstGeom>
            <a:noFill/>
          </p:spPr>
          <p:txBody>
            <a:bodyPr wrap="none" rtlCol="0">
              <a:spAutoFit/>
            </a:bodyPr>
            <a:lstStyle/>
            <a:p>
              <a:pPr eaLnBrk="0" fontAlgn="base" hangingPunct="0">
                <a:spcBef>
                  <a:spcPct val="0"/>
                </a:spcBef>
                <a:spcAft>
                  <a:spcPct val="0"/>
                </a:spcAft>
              </a:pPr>
              <a:r>
                <a:rPr lang="it-IT" sz="1000" i="1" dirty="0" smtClean="0">
                  <a:solidFill>
                    <a:srgbClr val="FEFAC9">
                      <a:lumMod val="75000"/>
                    </a:srgbClr>
                  </a:solidFill>
                  <a:latin typeface="Arial" charset="0"/>
                  <a:ea typeface="ＭＳ Ｐゴシック" charset="0"/>
                  <a:cs typeface="ＭＳ Ｐゴシック" charset="0"/>
                </a:rPr>
                <a:t>Valdarno </a:t>
              </a:r>
              <a:r>
                <a:rPr lang="it-IT" sz="1000" i="1" dirty="0" err="1" smtClean="0">
                  <a:solidFill>
                    <a:srgbClr val="FEFAC9">
                      <a:lumMod val="75000"/>
                    </a:srgbClr>
                  </a:solidFill>
                  <a:latin typeface="Arial" charset="0"/>
                  <a:ea typeface="ＭＳ Ｐゴシック" charset="0"/>
                  <a:cs typeface="ＭＳ Ｐゴシック" charset="0"/>
                </a:rPr>
                <a:t>Basin</a:t>
              </a:r>
              <a:endParaRPr lang="it-IT" sz="1000" i="1" dirty="0">
                <a:solidFill>
                  <a:srgbClr val="FEFAC9">
                    <a:lumMod val="75000"/>
                  </a:srgbClr>
                </a:solidFill>
                <a:latin typeface="Arial" charset="0"/>
                <a:ea typeface="ＭＳ Ｐゴシック" charset="0"/>
                <a:cs typeface="ＭＳ Ｐゴシック" charset="0"/>
              </a:endParaRPr>
            </a:p>
          </p:txBody>
        </p:sp>
        <p:sp>
          <p:nvSpPr>
            <p:cNvPr id="25" name="CasellaDiTesto 24"/>
            <p:cNvSpPr txBox="1"/>
            <p:nvPr/>
          </p:nvSpPr>
          <p:spPr>
            <a:xfrm>
              <a:off x="4567134" y="4028691"/>
              <a:ext cx="1157981" cy="246221"/>
            </a:xfrm>
            <a:prstGeom prst="rect">
              <a:avLst/>
            </a:prstGeom>
            <a:noFill/>
          </p:spPr>
          <p:txBody>
            <a:bodyPr wrap="none" rtlCol="0">
              <a:spAutoFit/>
            </a:bodyPr>
            <a:lstStyle/>
            <a:p>
              <a:pPr eaLnBrk="0" fontAlgn="base" hangingPunct="0">
                <a:spcBef>
                  <a:spcPct val="0"/>
                </a:spcBef>
                <a:spcAft>
                  <a:spcPct val="0"/>
                </a:spcAft>
              </a:pPr>
              <a:r>
                <a:rPr lang="it-IT" sz="1000" i="1" dirty="0" smtClean="0">
                  <a:solidFill>
                    <a:srgbClr val="FEFAC9">
                      <a:lumMod val="75000"/>
                    </a:srgbClr>
                  </a:solidFill>
                  <a:latin typeface="Arial" charset="0"/>
                  <a:ea typeface="ＭＳ Ｐゴシック" charset="0"/>
                  <a:cs typeface="ＭＳ Ｐゴシック" charset="0"/>
                </a:rPr>
                <a:t>Rapolano Terme</a:t>
              </a:r>
              <a:endParaRPr lang="it-IT" sz="1000" i="1" dirty="0">
                <a:solidFill>
                  <a:srgbClr val="FEFAC9">
                    <a:lumMod val="75000"/>
                  </a:srgbClr>
                </a:solidFill>
                <a:latin typeface="Arial" charset="0"/>
                <a:ea typeface="ＭＳ Ｐゴシック" charset="0"/>
                <a:cs typeface="ＭＳ Ｐゴシック" charset="0"/>
              </a:endParaRPr>
            </a:p>
          </p:txBody>
        </p:sp>
      </p:grpSp>
      <p:sp>
        <p:nvSpPr>
          <p:cNvPr id="22" name="Rettangolo 21"/>
          <p:cNvSpPr/>
          <p:nvPr/>
        </p:nvSpPr>
        <p:spPr>
          <a:xfrm>
            <a:off x="160936" y="5531220"/>
            <a:ext cx="8741764" cy="1152313"/>
          </a:xfrm>
          <a:prstGeom prst="rect">
            <a:avLst/>
          </a:prstGeom>
          <a:solidFill>
            <a:srgbClr val="F3A4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2400">
              <a:solidFill>
                <a:prstClr val="white"/>
              </a:solidFill>
              <a:latin typeface="Constantia"/>
            </a:endParaRPr>
          </a:p>
        </p:txBody>
      </p:sp>
      <p:grpSp>
        <p:nvGrpSpPr>
          <p:cNvPr id="7" name="Gruppo 6"/>
          <p:cNvGrpSpPr/>
          <p:nvPr/>
        </p:nvGrpSpPr>
        <p:grpSpPr>
          <a:xfrm>
            <a:off x="1784838" y="1777556"/>
            <a:ext cx="5416062" cy="1440098"/>
            <a:chOff x="1784838" y="1777556"/>
            <a:chExt cx="5416062" cy="1440098"/>
          </a:xfrm>
        </p:grpSpPr>
        <p:sp>
          <p:nvSpPr>
            <p:cNvPr id="9" name="Rettangolo 8"/>
            <p:cNvSpPr/>
            <p:nvPr/>
          </p:nvSpPr>
          <p:spPr>
            <a:xfrm>
              <a:off x="1784838" y="1777556"/>
              <a:ext cx="5416062" cy="1440098"/>
            </a:xfrm>
            <a:prstGeom prst="rec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2400">
                <a:solidFill>
                  <a:prstClr val="white"/>
                </a:solidFill>
                <a:latin typeface="Constantia"/>
              </a:endParaRPr>
            </a:p>
          </p:txBody>
        </p:sp>
        <p:pic>
          <p:nvPicPr>
            <p:cNvPr id="1026" name="Picture 2" descr="E:\Utente\Desktop\BSRG\logoBSRG.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927178" y="2067904"/>
              <a:ext cx="2768833" cy="560996"/>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Immagine 2" descr="Logo GeoSed-sezione 2.ti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20677" y="1903717"/>
              <a:ext cx="1537111" cy="1201576"/>
            </a:xfrm>
            <a:prstGeom prst="rect">
              <a:avLst/>
            </a:prstGeom>
          </p:spPr>
        </p:pic>
      </p:grpSp>
      <p:pic>
        <p:nvPicPr>
          <p:cNvPr id="4" name="Immagine 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833" y="5588399"/>
            <a:ext cx="1597595" cy="1062168"/>
          </a:xfrm>
          <a:prstGeom prst="rect">
            <a:avLst/>
          </a:prstGeom>
        </p:spPr>
      </p:pic>
      <p:pic>
        <p:nvPicPr>
          <p:cNvPr id="11" name="Immagine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160599" y="5581099"/>
            <a:ext cx="2344663" cy="1050291"/>
          </a:xfrm>
          <a:prstGeom prst="rect">
            <a:avLst/>
          </a:prstGeom>
        </p:spPr>
      </p:pic>
      <p:pic>
        <p:nvPicPr>
          <p:cNvPr id="26" name="Immagine 25" descr="stemma Perugia.jpg"/>
          <p:cNvPicPr>
            <a:picLocks noChangeAspect="1"/>
          </p:cNvPicPr>
          <p:nvPr/>
        </p:nvPicPr>
        <p:blipFill>
          <a:blip r:embed="rId11">
            <a:extLst>
              <a:ext uri="{BEBA8EAE-BF5A-486C-A8C5-ECC9F3942E4B}">
                <a14:imgProps xmlns:a14="http://schemas.microsoft.com/office/drawing/2010/main">
                  <a14:imgLayer r:embed="rId12">
                    <a14:imgEffect>
                      <a14:backgroundRemoval t="1875" b="100000" l="1250" r="100000"/>
                    </a14:imgEffect>
                  </a14:imgLayer>
                </a14:imgProps>
              </a:ext>
              <a:ext uri="{28A0092B-C50C-407E-A947-70E740481C1C}">
                <a14:useLocalDpi xmlns:a14="http://schemas.microsoft.com/office/drawing/2010/main"/>
              </a:ext>
            </a:extLst>
          </a:blip>
          <a:stretch>
            <a:fillRect/>
          </a:stretch>
        </p:blipFill>
        <p:spPr>
          <a:xfrm>
            <a:off x="7475670" y="3614957"/>
            <a:ext cx="1209941" cy="1209941"/>
          </a:xfrm>
          <a:prstGeom prst="rect">
            <a:avLst/>
          </a:prstGeom>
        </p:spPr>
      </p:pic>
      <p:sp>
        <p:nvSpPr>
          <p:cNvPr id="27" name="Rettangolo 26"/>
          <p:cNvSpPr/>
          <p:nvPr/>
        </p:nvSpPr>
        <p:spPr>
          <a:xfrm>
            <a:off x="2768600" y="5581099"/>
            <a:ext cx="3191834" cy="1061829"/>
          </a:xfrm>
          <a:prstGeom prst="rect">
            <a:avLst/>
          </a:prstGeom>
        </p:spPr>
        <p:txBody>
          <a:bodyPr wrap="square">
            <a:spAutoFit/>
          </a:bodyPr>
          <a:lstStyle/>
          <a:p>
            <a:pPr eaLnBrk="0" fontAlgn="base" hangingPunct="0">
              <a:spcBef>
                <a:spcPct val="0"/>
              </a:spcBef>
              <a:spcAft>
                <a:spcPct val="0"/>
              </a:spcAft>
            </a:pPr>
            <a:r>
              <a:rPr lang="it-IT" sz="1050" b="1" dirty="0" smtClean="0">
                <a:solidFill>
                  <a:prstClr val="white"/>
                </a:solidFill>
                <a:latin typeface="Arial" charset="0"/>
                <a:ea typeface="ＭＳ Ｐゴシック" charset="0"/>
                <a:cs typeface="ＭＳ Ｐゴシック" charset="0"/>
              </a:rPr>
              <a:t>ITALIAN GEOLOGICAL SOCIETY</a:t>
            </a:r>
            <a:endParaRPr lang="it-IT" sz="1050" b="1" dirty="0">
              <a:solidFill>
                <a:prstClr val="white"/>
              </a:solidFill>
              <a:latin typeface="Arial" charset="0"/>
              <a:ea typeface="ＭＳ Ｐゴシック" charset="0"/>
              <a:cs typeface="ＭＳ Ｐゴシック" charset="0"/>
            </a:endParaRPr>
          </a:p>
          <a:p>
            <a:pPr eaLnBrk="0" fontAlgn="base" hangingPunct="0">
              <a:spcBef>
                <a:spcPct val="0"/>
              </a:spcBef>
              <a:spcAft>
                <a:spcPct val="0"/>
              </a:spcAft>
            </a:pPr>
            <a:r>
              <a:rPr lang="it-IT" sz="1050" b="1" dirty="0">
                <a:solidFill>
                  <a:prstClr val="white"/>
                </a:solidFill>
                <a:latin typeface="Arial" charset="0"/>
                <a:ea typeface="ＭＳ Ｐゴシック" charset="0"/>
                <a:cs typeface="ＭＳ Ｐゴシック" charset="0"/>
              </a:rPr>
              <a:t>XIII MEETING </a:t>
            </a:r>
            <a:r>
              <a:rPr lang="it-IT" sz="1050" b="1" dirty="0" err="1">
                <a:solidFill>
                  <a:prstClr val="white"/>
                </a:solidFill>
                <a:latin typeface="Arial" charset="0"/>
                <a:ea typeface="ＭＳ Ｐゴシック" charset="0"/>
                <a:cs typeface="ＭＳ Ｐゴシック" charset="0"/>
              </a:rPr>
              <a:t>GeoSed</a:t>
            </a:r>
            <a:endParaRPr lang="it-IT" sz="1050" b="1" dirty="0">
              <a:solidFill>
                <a:prstClr val="white"/>
              </a:solidFill>
              <a:latin typeface="Arial" charset="0"/>
              <a:ea typeface="ＭＳ Ｐゴシック" charset="0"/>
              <a:cs typeface="ＭＳ Ｐゴシック" charset="0"/>
            </a:endParaRPr>
          </a:p>
          <a:p>
            <a:pPr eaLnBrk="0" fontAlgn="base" hangingPunct="0">
              <a:spcBef>
                <a:spcPct val="0"/>
              </a:spcBef>
              <a:spcAft>
                <a:spcPct val="0"/>
              </a:spcAft>
            </a:pPr>
            <a:r>
              <a:rPr lang="it-IT" sz="1050" b="1" dirty="0" err="1" smtClean="0">
                <a:solidFill>
                  <a:prstClr val="white"/>
                </a:solidFill>
                <a:latin typeface="Arial" charset="0"/>
                <a:ea typeface="ＭＳ Ｐゴシック" charset="0"/>
                <a:cs typeface="ＭＳ Ｐゴシック" charset="0"/>
              </a:rPr>
              <a:t>Sedimentary</a:t>
            </a:r>
            <a:r>
              <a:rPr lang="it-IT" sz="1050" b="1" dirty="0" smtClean="0">
                <a:solidFill>
                  <a:prstClr val="white"/>
                </a:solidFill>
                <a:latin typeface="Arial" charset="0"/>
                <a:ea typeface="ＭＳ Ｐゴシック" charset="0"/>
                <a:cs typeface="ＭＳ Ｐゴシック" charset="0"/>
              </a:rPr>
              <a:t> </a:t>
            </a:r>
            <a:r>
              <a:rPr lang="it-IT" sz="1050" b="1" dirty="0" err="1" smtClean="0">
                <a:solidFill>
                  <a:prstClr val="white"/>
                </a:solidFill>
                <a:latin typeface="Arial" charset="0"/>
                <a:ea typeface="ＭＳ Ｐゴシック" charset="0"/>
                <a:cs typeface="ＭＳ Ｐゴシック" charset="0"/>
              </a:rPr>
              <a:t>Geology</a:t>
            </a:r>
            <a:r>
              <a:rPr lang="it-IT" sz="1050" b="1" dirty="0" smtClean="0">
                <a:solidFill>
                  <a:prstClr val="white"/>
                </a:solidFill>
                <a:latin typeface="Arial" charset="0"/>
                <a:ea typeface="ＭＳ Ｐゴシック" charset="0"/>
                <a:cs typeface="ＭＳ Ｐゴシック" charset="0"/>
              </a:rPr>
              <a:t> </a:t>
            </a:r>
            <a:r>
              <a:rPr lang="it-IT" sz="1050" b="1" dirty="0" err="1" smtClean="0">
                <a:solidFill>
                  <a:prstClr val="white"/>
                </a:solidFill>
                <a:latin typeface="Arial" charset="0"/>
                <a:ea typeface="ＭＳ Ｐゴシック" charset="0"/>
                <a:cs typeface="ＭＳ Ｐゴシック" charset="0"/>
              </a:rPr>
              <a:t>Section</a:t>
            </a:r>
            <a:endParaRPr lang="it-IT" sz="1050" b="1" dirty="0">
              <a:solidFill>
                <a:prstClr val="white"/>
              </a:solidFill>
              <a:latin typeface="Arial" charset="0"/>
              <a:ea typeface="ＭＳ Ｐゴシック" charset="0"/>
              <a:cs typeface="ＭＳ Ｐゴシック" charset="0"/>
            </a:endParaRPr>
          </a:p>
          <a:p>
            <a:pPr eaLnBrk="0" fontAlgn="base" hangingPunct="0">
              <a:spcBef>
                <a:spcPct val="0"/>
              </a:spcBef>
              <a:spcAft>
                <a:spcPct val="0"/>
              </a:spcAft>
            </a:pPr>
            <a:r>
              <a:rPr lang="it-IT" sz="1050" b="1" dirty="0" err="1" smtClean="0">
                <a:solidFill>
                  <a:prstClr val="white"/>
                </a:solidFill>
                <a:latin typeface="Arial" charset="0"/>
                <a:ea typeface="ＭＳ Ｐゴシック" charset="0"/>
                <a:cs typeface="ＭＳ Ｐゴシック" charset="0"/>
              </a:rPr>
              <a:t>Department</a:t>
            </a:r>
            <a:r>
              <a:rPr lang="it-IT" sz="1050" b="1" dirty="0" smtClean="0">
                <a:solidFill>
                  <a:prstClr val="white"/>
                </a:solidFill>
                <a:latin typeface="Arial" charset="0"/>
                <a:ea typeface="ＭＳ Ｐゴシック" charset="0"/>
                <a:cs typeface="ＭＳ Ｐゴシック" charset="0"/>
              </a:rPr>
              <a:t> of </a:t>
            </a:r>
            <a:r>
              <a:rPr lang="it-IT" sz="1050" b="1" dirty="0" err="1" smtClean="0">
                <a:solidFill>
                  <a:prstClr val="white"/>
                </a:solidFill>
                <a:latin typeface="Arial" charset="0"/>
                <a:ea typeface="ＭＳ Ｐゴシック" charset="0"/>
                <a:cs typeface="ＭＳ Ｐゴシック" charset="0"/>
              </a:rPr>
              <a:t>Physics</a:t>
            </a:r>
            <a:r>
              <a:rPr lang="it-IT" sz="1050" b="1" dirty="0" smtClean="0">
                <a:solidFill>
                  <a:prstClr val="white"/>
                </a:solidFill>
                <a:latin typeface="Arial" charset="0"/>
                <a:ea typeface="ＭＳ Ｐゴシック" charset="0"/>
                <a:cs typeface="ＭＳ Ｐゴシック" charset="0"/>
              </a:rPr>
              <a:t> and </a:t>
            </a:r>
            <a:r>
              <a:rPr lang="it-IT" sz="1050" b="1" dirty="0" err="1" smtClean="0">
                <a:solidFill>
                  <a:prstClr val="white"/>
                </a:solidFill>
                <a:latin typeface="Arial" charset="0"/>
                <a:ea typeface="ＭＳ Ｐゴシック" charset="0"/>
                <a:cs typeface="ＭＳ Ｐゴシック" charset="0"/>
              </a:rPr>
              <a:t>Geology</a:t>
            </a:r>
            <a:endParaRPr lang="it-IT" sz="1050" b="1" dirty="0">
              <a:solidFill>
                <a:prstClr val="white"/>
              </a:solidFill>
              <a:latin typeface="Arial" charset="0"/>
              <a:ea typeface="ＭＳ Ｐゴシック" charset="0"/>
              <a:cs typeface="ＭＳ Ｐゴシック" charset="0"/>
            </a:endParaRPr>
          </a:p>
          <a:p>
            <a:pPr eaLnBrk="0" fontAlgn="base" hangingPunct="0">
              <a:spcBef>
                <a:spcPct val="0"/>
              </a:spcBef>
              <a:spcAft>
                <a:spcPct val="0"/>
              </a:spcAft>
            </a:pPr>
            <a:r>
              <a:rPr lang="it-IT" sz="1050" b="1" dirty="0" err="1" smtClean="0">
                <a:solidFill>
                  <a:prstClr val="white"/>
                </a:solidFill>
                <a:latin typeface="Arial" charset="0"/>
                <a:ea typeface="ＭＳ Ｐゴシック" charset="0"/>
                <a:cs typeface="ＭＳ Ｐゴシック" charset="0"/>
              </a:rPr>
              <a:t>University</a:t>
            </a:r>
            <a:r>
              <a:rPr lang="it-IT" sz="1050" b="1" dirty="0" smtClean="0">
                <a:solidFill>
                  <a:prstClr val="white"/>
                </a:solidFill>
                <a:latin typeface="Arial" charset="0"/>
                <a:ea typeface="ＭＳ Ｐゴシック" charset="0"/>
                <a:cs typeface="ＭＳ Ｐゴシック" charset="0"/>
              </a:rPr>
              <a:t> of Perugia</a:t>
            </a:r>
            <a:endParaRPr lang="it-IT" sz="1050" b="1" dirty="0">
              <a:solidFill>
                <a:prstClr val="white"/>
              </a:solidFill>
              <a:latin typeface="Arial" charset="0"/>
              <a:ea typeface="ＭＳ Ｐゴシック" charset="0"/>
              <a:cs typeface="ＭＳ Ｐゴシック" charset="0"/>
            </a:endParaRPr>
          </a:p>
          <a:p>
            <a:pPr eaLnBrk="0" fontAlgn="base" hangingPunct="0">
              <a:spcBef>
                <a:spcPct val="0"/>
              </a:spcBef>
              <a:spcAft>
                <a:spcPct val="0"/>
              </a:spcAft>
            </a:pPr>
            <a:r>
              <a:rPr lang="it-IT" sz="1050" b="1" dirty="0">
                <a:solidFill>
                  <a:prstClr val="white"/>
                </a:solidFill>
                <a:latin typeface="Arial" charset="0"/>
                <a:ea typeface="ＭＳ Ｐゴシック" charset="0"/>
                <a:cs typeface="ＭＳ Ｐゴシック" charset="0"/>
              </a:rPr>
              <a:t>PERUGIA - 16 - 20 </a:t>
            </a:r>
            <a:r>
              <a:rPr lang="it-IT" sz="1050" b="1" dirty="0" err="1" smtClean="0">
                <a:solidFill>
                  <a:prstClr val="white"/>
                </a:solidFill>
                <a:latin typeface="Arial" charset="0"/>
                <a:ea typeface="ＭＳ Ｐゴシック" charset="0"/>
                <a:cs typeface="ＭＳ Ｐゴシック" charset="0"/>
              </a:rPr>
              <a:t>June</a:t>
            </a:r>
            <a:r>
              <a:rPr lang="it-IT" sz="1050" b="1" smtClean="0">
                <a:solidFill>
                  <a:prstClr val="white"/>
                </a:solidFill>
                <a:latin typeface="Arial" charset="0"/>
                <a:ea typeface="ＭＳ Ｐゴシック" charset="0"/>
                <a:cs typeface="ＭＳ Ｐゴシック" charset="0"/>
              </a:rPr>
              <a:t> 2017</a:t>
            </a:r>
            <a:endParaRPr lang="it-IT" sz="1050" b="1" dirty="0">
              <a:solidFill>
                <a:prstClr val="white"/>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6159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3" cstate="screen">
            <a:extLst>
              <a:ext uri="{BEBA8EAE-BF5A-486C-A8C5-ECC9F3942E4B}">
                <a14:imgProps xmlns:a14="http://schemas.microsoft.com/office/drawing/2010/main">
                  <a14:imgLayer r:embed="rId4">
                    <a14:imgEffect>
                      <a14:artisticCrisscrossEtching/>
                    </a14:imgEffect>
                    <a14:imgEffect>
                      <a14:saturation sat="0"/>
                    </a14:imgEffect>
                  </a14:imgLayer>
                </a14:imgProps>
              </a:ext>
              <a:ext uri="{28A0092B-C50C-407E-A947-70E740481C1C}">
                <a14:useLocalDpi xmlns:a14="http://schemas.microsoft.com/office/drawing/2010/main"/>
              </a:ext>
            </a:extLst>
          </a:blip>
          <a:srcRect/>
          <a:stretch/>
        </p:blipFill>
        <p:spPr>
          <a:xfrm>
            <a:off x="0" y="1514303"/>
            <a:ext cx="9144000" cy="5329238"/>
          </a:xfrm>
          <a:prstGeom prst="rect">
            <a:avLst/>
          </a:prstGeom>
          <a:ln>
            <a:noFill/>
          </a:ln>
          <a:effectLst>
            <a:softEdge rad="112500"/>
          </a:effectLst>
        </p:spPr>
      </p:pic>
      <p:sp>
        <p:nvSpPr>
          <p:cNvPr id="15" name="CasellaDiTesto 14"/>
          <p:cNvSpPr txBox="1"/>
          <p:nvPr/>
        </p:nvSpPr>
        <p:spPr>
          <a:xfrm>
            <a:off x="0" y="157294"/>
            <a:ext cx="9144000" cy="1661993"/>
          </a:xfrm>
          <a:prstGeom prst="rect">
            <a:avLst/>
          </a:prstGeom>
          <a:noFill/>
        </p:spPr>
        <p:txBody>
          <a:bodyPr wrap="square" rtlCol="0">
            <a:spAutoFit/>
          </a:bodyPr>
          <a:lstStyle/>
          <a:p>
            <a:pPr algn="ctr" eaLnBrk="0" fontAlgn="base" hangingPunct="0">
              <a:spcBef>
                <a:spcPct val="0"/>
              </a:spcBef>
              <a:spcAft>
                <a:spcPct val="0"/>
              </a:spcAft>
            </a:pPr>
            <a:r>
              <a:rPr lang="it-IT" sz="2800" b="1" i="1" dirty="0" smtClean="0">
                <a:solidFill>
                  <a:srgbClr val="002060"/>
                </a:solidFill>
                <a:latin typeface="Aharoni" panose="02010803020104030203" pitchFamily="2" charset="-79"/>
                <a:ea typeface="ＭＳ Ｐゴシック" charset="0"/>
                <a:cs typeface="Aharoni" panose="02010803020104030203" pitchFamily="2" charset="-79"/>
              </a:rPr>
              <a:t>PLIOCENE – PLEISTOCENE CONTINENTAL DEPOSITS</a:t>
            </a:r>
          </a:p>
          <a:p>
            <a:pPr algn="ctr" eaLnBrk="0" fontAlgn="base" hangingPunct="0">
              <a:spcBef>
                <a:spcPct val="0"/>
              </a:spcBef>
              <a:spcAft>
                <a:spcPct val="0"/>
              </a:spcAft>
            </a:pPr>
            <a:r>
              <a:rPr lang="it-IT" sz="2800" b="1" i="1" dirty="0" smtClean="0">
                <a:solidFill>
                  <a:srgbClr val="002060"/>
                </a:solidFill>
                <a:latin typeface="Aharoni" panose="02010803020104030203" pitchFamily="2" charset="-79"/>
                <a:ea typeface="ＭＳ Ｐゴシック" charset="0"/>
                <a:cs typeface="Aharoni" panose="02010803020104030203" pitchFamily="2" charset="-79"/>
              </a:rPr>
              <a:t>OF NORTHERN APENNINES</a:t>
            </a:r>
          </a:p>
          <a:p>
            <a:pPr algn="ctr" eaLnBrk="0" fontAlgn="base" hangingPunct="0">
              <a:spcBef>
                <a:spcPct val="0"/>
              </a:spcBef>
              <a:spcAft>
                <a:spcPct val="0"/>
              </a:spcAft>
            </a:pPr>
            <a:r>
              <a:rPr lang="it-IT" b="1" i="1" dirty="0" smtClean="0">
                <a:solidFill>
                  <a:srgbClr val="002060"/>
                </a:solidFill>
                <a:latin typeface="Arial" panose="020B0604020202020204" pitchFamily="34" charset="0"/>
                <a:ea typeface="ＭＳ Ｐゴシック" charset="0"/>
                <a:cs typeface="Arial" panose="020B0604020202020204" pitchFamily="34" charset="0"/>
              </a:rPr>
              <a:t>16 – 18</a:t>
            </a:r>
            <a:r>
              <a:rPr lang="it-IT" b="1" i="1" baseline="30000" dirty="0" smtClean="0">
                <a:solidFill>
                  <a:srgbClr val="002060"/>
                </a:solidFill>
                <a:latin typeface="Arial" panose="020B0604020202020204" pitchFamily="34" charset="0"/>
                <a:ea typeface="ＭＳ Ｐゴシック" charset="0"/>
                <a:cs typeface="Arial" panose="020B0604020202020204" pitchFamily="34" charset="0"/>
              </a:rPr>
              <a:t>th</a:t>
            </a:r>
            <a:r>
              <a:rPr lang="it-IT" b="1" i="1" dirty="0" smtClean="0">
                <a:solidFill>
                  <a:srgbClr val="002060"/>
                </a:solidFill>
                <a:latin typeface="Arial" panose="020B0604020202020204" pitchFamily="34" charset="0"/>
                <a:ea typeface="ＭＳ Ｐゴシック" charset="0"/>
                <a:cs typeface="Arial" panose="020B0604020202020204" pitchFamily="34" charset="0"/>
              </a:rPr>
              <a:t> </a:t>
            </a:r>
            <a:r>
              <a:rPr lang="it-IT" b="1" i="1" dirty="0" err="1" smtClean="0">
                <a:solidFill>
                  <a:srgbClr val="002060"/>
                </a:solidFill>
                <a:latin typeface="Arial" panose="020B0604020202020204" pitchFamily="34" charset="0"/>
                <a:ea typeface="ＭＳ Ｐゴシック" charset="0"/>
                <a:cs typeface="Arial" panose="020B0604020202020204" pitchFamily="34" charset="0"/>
              </a:rPr>
              <a:t>June</a:t>
            </a:r>
            <a:r>
              <a:rPr lang="it-IT" b="1" i="1" dirty="0" smtClean="0">
                <a:solidFill>
                  <a:srgbClr val="002060"/>
                </a:solidFill>
                <a:latin typeface="Arial" panose="020B0604020202020204" pitchFamily="34" charset="0"/>
                <a:ea typeface="ＭＳ Ｐゴシック" charset="0"/>
                <a:cs typeface="Arial" panose="020B0604020202020204" pitchFamily="34" charset="0"/>
              </a:rPr>
              <a:t> 2017, Perugia, </a:t>
            </a:r>
            <a:r>
              <a:rPr lang="it-IT" b="1" i="1" dirty="0" err="1" smtClean="0">
                <a:solidFill>
                  <a:srgbClr val="002060"/>
                </a:solidFill>
                <a:latin typeface="Arial" panose="020B0604020202020204" pitchFamily="34" charset="0"/>
                <a:ea typeface="ＭＳ Ｐゴシック" charset="0"/>
                <a:cs typeface="Arial" panose="020B0604020202020204" pitchFamily="34" charset="0"/>
              </a:rPr>
              <a:t>Italy</a:t>
            </a:r>
            <a:endParaRPr lang="it-IT" b="1" i="1" dirty="0">
              <a:solidFill>
                <a:srgbClr val="002060"/>
              </a:solidFill>
              <a:latin typeface="Arial" panose="020B0604020202020204" pitchFamily="34" charset="0"/>
              <a:ea typeface="ＭＳ Ｐゴシック" charset="0"/>
              <a:cs typeface="Arial" panose="020B0604020202020204" pitchFamily="34" charset="0"/>
            </a:endParaRPr>
          </a:p>
        </p:txBody>
      </p:sp>
      <p:sp>
        <p:nvSpPr>
          <p:cNvPr id="8" name="Rettangolo 7"/>
          <p:cNvSpPr/>
          <p:nvPr/>
        </p:nvSpPr>
        <p:spPr>
          <a:xfrm>
            <a:off x="0"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2400" dirty="0">
              <a:solidFill>
                <a:prstClr val="white"/>
              </a:solidFill>
              <a:latin typeface="Constantia"/>
            </a:endParaRPr>
          </a:p>
        </p:txBody>
      </p:sp>
      <p:sp>
        <p:nvSpPr>
          <p:cNvPr id="4" name="CasellaDiTesto 3"/>
          <p:cNvSpPr txBox="1"/>
          <p:nvPr/>
        </p:nvSpPr>
        <p:spPr>
          <a:xfrm>
            <a:off x="480720" y="3243226"/>
            <a:ext cx="6558206" cy="400110"/>
          </a:xfrm>
          <a:prstGeom prst="rect">
            <a:avLst/>
          </a:prstGeom>
          <a:noFill/>
        </p:spPr>
        <p:txBody>
          <a:bodyPr wrap="none" rtlCol="0">
            <a:spAutoFit/>
          </a:bodyPr>
          <a:lstStyle/>
          <a:p>
            <a:pPr marL="342900" indent="-342900" eaLnBrk="0" fontAlgn="base" hangingPunct="0">
              <a:spcBef>
                <a:spcPct val="0"/>
              </a:spcBef>
              <a:spcAft>
                <a:spcPct val="0"/>
              </a:spcAft>
              <a:buFont typeface="Arial" panose="020B0604020202020204" pitchFamily="34" charset="0"/>
              <a:buChar char="•"/>
            </a:pPr>
            <a:r>
              <a:rPr lang="it-IT" sz="2000" b="1" dirty="0" smtClean="0">
                <a:solidFill>
                  <a:srgbClr val="002060"/>
                </a:solidFill>
                <a:latin typeface="Arial" panose="020B0604020202020204" pitchFamily="34" charset="0"/>
                <a:ea typeface="ＭＳ Ｐゴシック" charset="0"/>
                <a:cs typeface="Arial" panose="020B0604020202020204" pitchFamily="34" charset="0"/>
              </a:rPr>
              <a:t>10 </a:t>
            </a:r>
            <a:r>
              <a:rPr lang="it-IT" sz="2000" b="1" dirty="0" err="1" smtClean="0">
                <a:solidFill>
                  <a:srgbClr val="002060"/>
                </a:solidFill>
                <a:latin typeface="Arial" panose="020B0604020202020204" pitchFamily="34" charset="0"/>
                <a:ea typeface="ＭＳ Ｐゴシック" charset="0"/>
                <a:cs typeface="Arial" panose="020B0604020202020204" pitchFamily="34" charset="0"/>
              </a:rPr>
              <a:t>GeoSed</a:t>
            </a:r>
            <a:r>
              <a:rPr lang="it-IT" sz="2000" b="1" dirty="0" smtClean="0">
                <a:solidFill>
                  <a:srgbClr val="002060"/>
                </a:solidFill>
                <a:latin typeface="Arial" panose="020B0604020202020204" pitchFamily="34" charset="0"/>
                <a:ea typeface="ＭＳ Ｐゴシック" charset="0"/>
                <a:cs typeface="Arial" panose="020B0604020202020204" pitchFamily="34" charset="0"/>
              </a:rPr>
              <a:t> </a:t>
            </a:r>
            <a:r>
              <a:rPr lang="it-IT" sz="1400" b="1" dirty="0" err="1" smtClean="0">
                <a:solidFill>
                  <a:srgbClr val="002060"/>
                </a:solidFill>
                <a:latin typeface="Arial" panose="020B0604020202020204" pitchFamily="34" charset="0"/>
                <a:ea typeface="ＭＳ Ｐゴシック" charset="0"/>
                <a:cs typeface="Arial" panose="020B0604020202020204" pitchFamily="34" charset="0"/>
              </a:rPr>
              <a:t>student</a:t>
            </a:r>
            <a:r>
              <a:rPr lang="it-IT" sz="1400" b="1" dirty="0" smtClean="0">
                <a:solidFill>
                  <a:srgbClr val="002060"/>
                </a:solidFill>
                <a:latin typeface="Arial" panose="020B0604020202020204" pitchFamily="34" charset="0"/>
                <a:ea typeface="ＭＳ Ｐゴシック" charset="0"/>
                <a:cs typeface="Arial" panose="020B0604020202020204" pitchFamily="34" charset="0"/>
              </a:rPr>
              <a:t> </a:t>
            </a:r>
            <a:r>
              <a:rPr lang="it-IT" sz="1400" b="1" dirty="0" err="1" smtClean="0">
                <a:solidFill>
                  <a:srgbClr val="002060"/>
                </a:solidFill>
                <a:latin typeface="Arial" panose="020B0604020202020204" pitchFamily="34" charset="0"/>
                <a:ea typeface="ＭＳ Ｐゴシック" charset="0"/>
                <a:cs typeface="Arial" panose="020B0604020202020204" pitchFamily="34" charset="0"/>
              </a:rPr>
              <a:t>members</a:t>
            </a:r>
            <a:r>
              <a:rPr lang="it-IT" sz="1400" b="1" dirty="0" smtClean="0">
                <a:solidFill>
                  <a:srgbClr val="002060"/>
                </a:solidFill>
                <a:latin typeface="Arial" panose="020B0604020202020204" pitchFamily="34" charset="0"/>
                <a:ea typeface="ＭＳ Ｐゴシック" charset="0"/>
                <a:cs typeface="Arial" panose="020B0604020202020204" pitchFamily="34" charset="0"/>
              </a:rPr>
              <a:t> </a:t>
            </a:r>
            <a:r>
              <a:rPr lang="it-IT" sz="2000" b="1" dirty="0" smtClean="0">
                <a:solidFill>
                  <a:srgbClr val="002060"/>
                </a:solidFill>
                <a:latin typeface="Arial" panose="020B0604020202020204" pitchFamily="34" charset="0"/>
                <a:ea typeface="ＭＳ Ｐゴシック" charset="0"/>
                <a:cs typeface="Arial" panose="020B0604020202020204" pitchFamily="34" charset="0"/>
              </a:rPr>
              <a:t>+ 10 BSRG </a:t>
            </a:r>
            <a:r>
              <a:rPr lang="it-IT" sz="1400" b="1" dirty="0" err="1" smtClean="0">
                <a:solidFill>
                  <a:srgbClr val="002060"/>
                </a:solidFill>
                <a:latin typeface="Arial" panose="020B0604020202020204" pitchFamily="34" charset="0"/>
                <a:ea typeface="ＭＳ Ｐゴシック" charset="0"/>
                <a:cs typeface="Arial" panose="020B0604020202020204" pitchFamily="34" charset="0"/>
              </a:rPr>
              <a:t>student</a:t>
            </a:r>
            <a:r>
              <a:rPr lang="it-IT" sz="1400" b="1" dirty="0" smtClean="0">
                <a:solidFill>
                  <a:srgbClr val="002060"/>
                </a:solidFill>
                <a:latin typeface="Arial" panose="020B0604020202020204" pitchFamily="34" charset="0"/>
                <a:ea typeface="ＭＳ Ｐゴシック" charset="0"/>
                <a:cs typeface="Arial" panose="020B0604020202020204" pitchFamily="34" charset="0"/>
              </a:rPr>
              <a:t> </a:t>
            </a:r>
            <a:r>
              <a:rPr lang="it-IT" sz="1400" b="1" dirty="0" err="1" smtClean="0">
                <a:solidFill>
                  <a:srgbClr val="002060"/>
                </a:solidFill>
                <a:latin typeface="Arial" panose="020B0604020202020204" pitchFamily="34" charset="0"/>
                <a:ea typeface="ＭＳ Ｐゴシック" charset="0"/>
                <a:cs typeface="Arial" panose="020B0604020202020204" pitchFamily="34" charset="0"/>
              </a:rPr>
              <a:t>members</a:t>
            </a:r>
            <a:r>
              <a:rPr lang="it-IT" sz="1400" b="1" dirty="0" smtClean="0">
                <a:solidFill>
                  <a:srgbClr val="002060"/>
                </a:solidFill>
                <a:latin typeface="Arial" panose="020B0604020202020204" pitchFamily="34" charset="0"/>
                <a:ea typeface="ＭＳ Ｐゴシック" charset="0"/>
                <a:cs typeface="Arial" panose="020B0604020202020204" pitchFamily="34" charset="0"/>
              </a:rPr>
              <a:t> </a:t>
            </a:r>
            <a:endParaRPr lang="it-IT" sz="1400" b="1" dirty="0">
              <a:solidFill>
                <a:srgbClr val="002060"/>
              </a:solidFill>
              <a:latin typeface="Arial" panose="020B0604020202020204" pitchFamily="34" charset="0"/>
              <a:ea typeface="ＭＳ Ｐゴシック" charset="0"/>
              <a:cs typeface="Arial" panose="020B0604020202020204" pitchFamily="34" charset="0"/>
            </a:endParaRPr>
          </a:p>
        </p:txBody>
      </p:sp>
      <p:sp>
        <p:nvSpPr>
          <p:cNvPr id="9" name="CasellaDiTesto 8"/>
          <p:cNvSpPr txBox="1"/>
          <p:nvPr/>
        </p:nvSpPr>
        <p:spPr>
          <a:xfrm>
            <a:off x="480720" y="2081005"/>
            <a:ext cx="3890809" cy="400110"/>
          </a:xfrm>
          <a:prstGeom prst="rect">
            <a:avLst/>
          </a:prstGeom>
          <a:noFill/>
        </p:spPr>
        <p:txBody>
          <a:bodyPr wrap="none" rtlCol="0">
            <a:spAutoFit/>
          </a:bodyPr>
          <a:lstStyle/>
          <a:p>
            <a:pPr marL="342900" indent="-342900" eaLnBrk="0" fontAlgn="base" hangingPunct="0">
              <a:spcBef>
                <a:spcPct val="0"/>
              </a:spcBef>
              <a:spcAft>
                <a:spcPct val="0"/>
              </a:spcAft>
              <a:buFont typeface="Arial" panose="020B0604020202020204" pitchFamily="34" charset="0"/>
              <a:buChar char="•"/>
            </a:pPr>
            <a:r>
              <a:rPr lang="it-IT" sz="2000" b="1" dirty="0" smtClean="0">
                <a:solidFill>
                  <a:srgbClr val="002060"/>
                </a:solidFill>
                <a:latin typeface="Arial" panose="020B0604020202020204" pitchFamily="34" charset="0"/>
                <a:ea typeface="ＭＳ Ｐゴシック" charset="0"/>
                <a:cs typeface="Arial" panose="020B0604020202020204" pitchFamily="34" charset="0"/>
              </a:rPr>
              <a:t>3 </a:t>
            </a:r>
            <a:r>
              <a:rPr lang="it-IT" sz="2000" b="1" dirty="0" err="1" smtClean="0">
                <a:solidFill>
                  <a:srgbClr val="002060"/>
                </a:solidFill>
                <a:latin typeface="Arial" panose="020B0604020202020204" pitchFamily="34" charset="0"/>
                <a:ea typeface="ＭＳ Ｐゴシック" charset="0"/>
                <a:cs typeface="Arial" panose="020B0604020202020204" pitchFamily="34" charset="0"/>
              </a:rPr>
              <a:t>days</a:t>
            </a:r>
            <a:r>
              <a:rPr lang="it-IT" sz="2000" b="1" dirty="0" smtClean="0">
                <a:solidFill>
                  <a:srgbClr val="002060"/>
                </a:solidFill>
                <a:latin typeface="Arial" panose="020B0604020202020204" pitchFamily="34" charset="0"/>
                <a:ea typeface="ＭＳ Ｐゴシック" charset="0"/>
                <a:cs typeface="Arial" panose="020B0604020202020204" pitchFamily="34" charset="0"/>
              </a:rPr>
              <a:t> (</a:t>
            </a:r>
            <a:r>
              <a:rPr lang="it-IT" sz="2000" b="1" i="1" dirty="0" smtClean="0">
                <a:solidFill>
                  <a:srgbClr val="002060"/>
                </a:solidFill>
                <a:latin typeface="Arial" panose="020B0604020202020204" pitchFamily="34" charset="0"/>
                <a:ea typeface="ＭＳ Ｐゴシック" charset="0"/>
                <a:cs typeface="Arial" panose="020B0604020202020204" pitchFamily="34" charset="0"/>
              </a:rPr>
              <a:t>16 – 18</a:t>
            </a:r>
            <a:r>
              <a:rPr lang="it-IT" sz="2000" b="1" i="1" baseline="30000" dirty="0" smtClean="0">
                <a:solidFill>
                  <a:srgbClr val="002060"/>
                </a:solidFill>
                <a:latin typeface="Arial" panose="020B0604020202020204" pitchFamily="34" charset="0"/>
                <a:ea typeface="ＭＳ Ｐゴシック" charset="0"/>
                <a:cs typeface="Arial" panose="020B0604020202020204" pitchFamily="34" charset="0"/>
              </a:rPr>
              <a:t>th</a:t>
            </a:r>
            <a:r>
              <a:rPr lang="it-IT" sz="2000" b="1" i="1" dirty="0" smtClean="0">
                <a:solidFill>
                  <a:srgbClr val="002060"/>
                </a:solidFill>
                <a:latin typeface="Arial" panose="020B0604020202020204" pitchFamily="34" charset="0"/>
                <a:ea typeface="ＭＳ Ｐゴシック" charset="0"/>
                <a:cs typeface="Arial" panose="020B0604020202020204" pitchFamily="34" charset="0"/>
              </a:rPr>
              <a:t> </a:t>
            </a:r>
            <a:r>
              <a:rPr lang="it-IT" sz="2000" b="1" i="1" dirty="0" err="1" smtClean="0">
                <a:solidFill>
                  <a:srgbClr val="002060"/>
                </a:solidFill>
                <a:latin typeface="Arial" panose="020B0604020202020204" pitchFamily="34" charset="0"/>
                <a:ea typeface="ＭＳ Ｐゴシック" charset="0"/>
                <a:cs typeface="Arial" panose="020B0604020202020204" pitchFamily="34" charset="0"/>
              </a:rPr>
              <a:t>June</a:t>
            </a:r>
            <a:r>
              <a:rPr lang="it-IT" sz="2000" b="1" i="1" dirty="0" smtClean="0">
                <a:solidFill>
                  <a:srgbClr val="002060"/>
                </a:solidFill>
                <a:latin typeface="Arial" panose="020B0604020202020204" pitchFamily="34" charset="0"/>
                <a:ea typeface="ＭＳ Ｐゴシック" charset="0"/>
                <a:cs typeface="Arial" panose="020B0604020202020204" pitchFamily="34" charset="0"/>
              </a:rPr>
              <a:t> 2017</a:t>
            </a:r>
            <a:r>
              <a:rPr lang="it-IT" sz="2000" b="1" dirty="0" smtClean="0">
                <a:solidFill>
                  <a:srgbClr val="002060"/>
                </a:solidFill>
                <a:latin typeface="Arial" panose="020B0604020202020204" pitchFamily="34" charset="0"/>
                <a:ea typeface="ＭＳ Ｐゴシック" charset="0"/>
                <a:cs typeface="Arial" panose="020B0604020202020204" pitchFamily="34" charset="0"/>
              </a:rPr>
              <a:t>) </a:t>
            </a:r>
            <a:endParaRPr lang="it-IT" sz="2000" b="1" dirty="0">
              <a:solidFill>
                <a:srgbClr val="002060"/>
              </a:solidFill>
              <a:latin typeface="Arial" panose="020B0604020202020204" pitchFamily="34" charset="0"/>
              <a:ea typeface="ＭＳ Ｐゴシック" charset="0"/>
              <a:cs typeface="Arial" panose="020B0604020202020204" pitchFamily="34" charset="0"/>
            </a:endParaRPr>
          </a:p>
        </p:txBody>
      </p:sp>
      <p:sp>
        <p:nvSpPr>
          <p:cNvPr id="10" name="CasellaDiTesto 9"/>
          <p:cNvSpPr txBox="1"/>
          <p:nvPr/>
        </p:nvSpPr>
        <p:spPr>
          <a:xfrm>
            <a:off x="480720" y="2668562"/>
            <a:ext cx="6942926" cy="400110"/>
          </a:xfrm>
          <a:prstGeom prst="rect">
            <a:avLst/>
          </a:prstGeom>
          <a:noFill/>
        </p:spPr>
        <p:txBody>
          <a:bodyPr wrap="none" rtlCol="0">
            <a:spAutoFit/>
          </a:bodyPr>
          <a:lstStyle/>
          <a:p>
            <a:pPr marL="342900" indent="-342900" eaLnBrk="0" fontAlgn="base" hangingPunct="0">
              <a:spcBef>
                <a:spcPct val="0"/>
              </a:spcBef>
              <a:spcAft>
                <a:spcPct val="0"/>
              </a:spcAft>
              <a:buFont typeface="Arial" panose="020B0604020202020204" pitchFamily="34" charset="0"/>
              <a:buChar char="•"/>
            </a:pPr>
            <a:r>
              <a:rPr lang="it-IT" sz="2000" b="1" dirty="0" smtClean="0">
                <a:solidFill>
                  <a:srgbClr val="002060"/>
                </a:solidFill>
                <a:latin typeface="Arial" panose="020B0604020202020204" pitchFamily="34" charset="0"/>
                <a:ea typeface="ＭＳ Ｐゴシック" charset="0"/>
                <a:cs typeface="Arial" panose="020B0604020202020204" pitchFamily="34" charset="0"/>
              </a:rPr>
              <a:t>Central </a:t>
            </a:r>
            <a:r>
              <a:rPr lang="it-IT" sz="2000" b="1" dirty="0" err="1" smtClean="0">
                <a:solidFill>
                  <a:srgbClr val="002060"/>
                </a:solidFill>
                <a:latin typeface="Arial" panose="020B0604020202020204" pitchFamily="34" charset="0"/>
                <a:ea typeface="ＭＳ Ｐゴシック" charset="0"/>
                <a:cs typeface="Arial" panose="020B0604020202020204" pitchFamily="34" charset="0"/>
              </a:rPr>
              <a:t>Italy</a:t>
            </a:r>
            <a:r>
              <a:rPr lang="it-IT" sz="2000" b="1" dirty="0" smtClean="0">
                <a:solidFill>
                  <a:srgbClr val="002060"/>
                </a:solidFill>
                <a:latin typeface="Arial" panose="020B0604020202020204" pitchFamily="34" charset="0"/>
                <a:ea typeface="ＭＳ Ｐゴシック" charset="0"/>
                <a:cs typeface="Arial" panose="020B0604020202020204" pitchFamily="34" charset="0"/>
              </a:rPr>
              <a:t>, Umbria and </a:t>
            </a:r>
            <a:r>
              <a:rPr lang="it-IT" sz="2000" b="1" dirty="0" err="1" smtClean="0">
                <a:solidFill>
                  <a:srgbClr val="002060"/>
                </a:solidFill>
                <a:latin typeface="Arial" panose="020B0604020202020204" pitchFamily="34" charset="0"/>
                <a:ea typeface="ＭＳ Ｐゴシック" charset="0"/>
                <a:cs typeface="Arial" panose="020B0604020202020204" pitchFamily="34" charset="0"/>
              </a:rPr>
              <a:t>Tuscany</a:t>
            </a:r>
            <a:r>
              <a:rPr lang="it-IT" sz="2000" b="1" dirty="0" smtClean="0">
                <a:solidFill>
                  <a:srgbClr val="002060"/>
                </a:solidFill>
                <a:latin typeface="Arial" panose="020B0604020202020204" pitchFamily="34" charset="0"/>
                <a:ea typeface="ＭＳ Ｐゴシック" charset="0"/>
                <a:cs typeface="Arial" panose="020B0604020202020204" pitchFamily="34" charset="0"/>
              </a:rPr>
              <a:t> (</a:t>
            </a:r>
            <a:r>
              <a:rPr lang="it-IT" sz="1400" b="1" dirty="0">
                <a:solidFill>
                  <a:srgbClr val="002060"/>
                </a:solidFill>
                <a:latin typeface="Arial" panose="020B0604020202020204" pitchFamily="34" charset="0"/>
                <a:ea typeface="ＭＳ Ｐゴシック" charset="0"/>
                <a:cs typeface="Arial" panose="020B0604020202020204" pitchFamily="34" charset="0"/>
              </a:rPr>
              <a:t>P</a:t>
            </a:r>
            <a:r>
              <a:rPr lang="it-IT" sz="1400" b="1" dirty="0" smtClean="0">
                <a:solidFill>
                  <a:srgbClr val="002060"/>
                </a:solidFill>
                <a:latin typeface="Arial" panose="020B0604020202020204" pitchFamily="34" charset="0"/>
                <a:ea typeface="ＭＳ Ｐゴシック" charset="0"/>
                <a:cs typeface="Arial" panose="020B0604020202020204" pitchFamily="34" charset="0"/>
              </a:rPr>
              <a:t>erugia, Siena, Florence</a:t>
            </a:r>
            <a:r>
              <a:rPr lang="it-IT" sz="2000" b="1" dirty="0" smtClean="0">
                <a:solidFill>
                  <a:srgbClr val="002060"/>
                </a:solidFill>
                <a:latin typeface="Arial" panose="020B0604020202020204" pitchFamily="34" charset="0"/>
                <a:ea typeface="ＭＳ Ｐゴシック" charset="0"/>
                <a:cs typeface="Arial" panose="020B0604020202020204" pitchFamily="34" charset="0"/>
              </a:rPr>
              <a:t>)</a:t>
            </a:r>
            <a:endParaRPr lang="it-IT" sz="2000" b="1" dirty="0">
              <a:solidFill>
                <a:srgbClr val="002060"/>
              </a:solidFill>
              <a:latin typeface="Arial" panose="020B0604020202020204" pitchFamily="34" charset="0"/>
              <a:ea typeface="ＭＳ Ｐゴシック" charset="0"/>
              <a:cs typeface="Arial" panose="020B0604020202020204" pitchFamily="34" charset="0"/>
            </a:endParaRPr>
          </a:p>
        </p:txBody>
      </p:sp>
      <p:sp>
        <p:nvSpPr>
          <p:cNvPr id="11" name="CasellaDiTesto 10"/>
          <p:cNvSpPr txBox="1"/>
          <p:nvPr/>
        </p:nvSpPr>
        <p:spPr>
          <a:xfrm>
            <a:off x="480720" y="3712344"/>
            <a:ext cx="8509661" cy="1448602"/>
          </a:xfrm>
          <a:prstGeom prst="rect">
            <a:avLst/>
          </a:prstGeom>
          <a:noFill/>
        </p:spPr>
        <p:txBody>
          <a:bodyPr wrap="square" rtlCol="0">
            <a:spAutoFit/>
          </a:bodyPr>
          <a:lstStyle/>
          <a:p>
            <a:pPr marL="342900" indent="-342900" eaLnBrk="0" fontAlgn="base" hangingPunct="0">
              <a:lnSpc>
                <a:spcPct val="120000"/>
              </a:lnSpc>
              <a:spcBef>
                <a:spcPct val="0"/>
              </a:spcBef>
              <a:spcAft>
                <a:spcPct val="0"/>
              </a:spcAft>
              <a:buFont typeface="Arial" panose="020B0604020202020204" pitchFamily="34" charset="0"/>
              <a:buChar char="•"/>
            </a:pPr>
            <a:r>
              <a:rPr lang="it-IT" sz="2000" b="1" dirty="0" smtClean="0">
                <a:solidFill>
                  <a:srgbClr val="002060"/>
                </a:solidFill>
                <a:latin typeface="Arial" panose="020B0604020202020204" pitchFamily="34" charset="0"/>
                <a:ea typeface="ＭＳ Ｐゴシック" charset="0"/>
                <a:cs typeface="Arial" panose="020B0604020202020204" pitchFamily="34" charset="0"/>
              </a:rPr>
              <a:t>Day1. </a:t>
            </a:r>
            <a:r>
              <a:rPr lang="it-IT" sz="2000" b="1" dirty="0" err="1" smtClean="0">
                <a:solidFill>
                  <a:srgbClr val="002060"/>
                </a:solidFill>
                <a:latin typeface="Arial" panose="020B0604020202020204" pitchFamily="34" charset="0"/>
                <a:ea typeface="ＭＳ Ｐゴシック" charset="0"/>
                <a:cs typeface="Arial" panose="020B0604020202020204" pitchFamily="34" charset="0"/>
              </a:rPr>
              <a:t>Classes</a:t>
            </a:r>
            <a:r>
              <a:rPr lang="it-IT" sz="2000" b="1" dirty="0" smtClean="0">
                <a:solidFill>
                  <a:srgbClr val="002060"/>
                </a:solidFill>
                <a:latin typeface="Arial" panose="020B0604020202020204" pitchFamily="34" charset="0"/>
                <a:ea typeface="ＭＳ Ｐゴシック" charset="0"/>
                <a:cs typeface="Arial" panose="020B0604020202020204" pitchFamily="34" charset="0"/>
              </a:rPr>
              <a:t>: </a:t>
            </a:r>
            <a:r>
              <a:rPr lang="it-IT" sz="1400" b="1" dirty="0" err="1" smtClean="0">
                <a:solidFill>
                  <a:srgbClr val="002060"/>
                </a:solidFill>
                <a:latin typeface="Arial" panose="020B0604020202020204" pitchFamily="34" charset="0"/>
                <a:ea typeface="ＭＳ Ｐゴシック" charset="0"/>
                <a:cs typeface="Arial" panose="020B0604020202020204" pitchFamily="34" charset="0"/>
              </a:rPr>
              <a:t>Geology</a:t>
            </a:r>
            <a:r>
              <a:rPr lang="it-IT" sz="1400" b="1" dirty="0" smtClean="0">
                <a:solidFill>
                  <a:srgbClr val="002060"/>
                </a:solidFill>
                <a:latin typeface="Arial" panose="020B0604020202020204" pitchFamily="34" charset="0"/>
                <a:ea typeface="ＭＳ Ｐゴシック" charset="0"/>
                <a:cs typeface="Arial" panose="020B0604020202020204" pitchFamily="34" charset="0"/>
              </a:rPr>
              <a:t> of </a:t>
            </a:r>
            <a:r>
              <a:rPr lang="it-IT" sz="1400" b="1" dirty="0" err="1" smtClean="0">
                <a:solidFill>
                  <a:srgbClr val="002060"/>
                </a:solidFill>
                <a:latin typeface="Arial" panose="020B0604020202020204" pitchFamily="34" charset="0"/>
                <a:ea typeface="ＭＳ Ｐゴシック" charset="0"/>
                <a:cs typeface="Arial" panose="020B0604020202020204" pitchFamily="34" charset="0"/>
              </a:rPr>
              <a:t>Tuscany</a:t>
            </a:r>
            <a:r>
              <a:rPr lang="it-IT" sz="1400" b="1" dirty="0" smtClean="0">
                <a:solidFill>
                  <a:srgbClr val="002060"/>
                </a:solidFill>
                <a:latin typeface="Arial" panose="020B0604020202020204" pitchFamily="34" charset="0"/>
                <a:ea typeface="ＭＳ Ｐゴシック" charset="0"/>
                <a:cs typeface="Arial" panose="020B0604020202020204" pitchFamily="34" charset="0"/>
              </a:rPr>
              <a:t>, </a:t>
            </a:r>
            <a:r>
              <a:rPr lang="it-IT" sz="1400" b="1" dirty="0" err="1" smtClean="0">
                <a:solidFill>
                  <a:srgbClr val="002060"/>
                </a:solidFill>
                <a:latin typeface="Arial" panose="020B0604020202020204" pitchFamily="34" charset="0"/>
                <a:ea typeface="ＭＳ Ｐゴシック" charset="0"/>
                <a:cs typeface="Arial" panose="020B0604020202020204" pitchFamily="34" charset="0"/>
              </a:rPr>
              <a:t>overview</a:t>
            </a:r>
            <a:r>
              <a:rPr lang="it-IT" sz="1400" b="1" dirty="0" smtClean="0">
                <a:solidFill>
                  <a:srgbClr val="002060"/>
                </a:solidFill>
                <a:latin typeface="Arial" panose="020B0604020202020204" pitchFamily="34" charset="0"/>
                <a:ea typeface="ＭＳ Ｐゴシック" charset="0"/>
                <a:cs typeface="Arial" panose="020B0604020202020204" pitchFamily="34" charset="0"/>
              </a:rPr>
              <a:t> of </a:t>
            </a:r>
            <a:r>
              <a:rPr lang="it-IT" sz="1400" b="1" dirty="0" err="1" smtClean="0">
                <a:solidFill>
                  <a:srgbClr val="002060"/>
                </a:solidFill>
                <a:latin typeface="Arial" panose="020B0604020202020204" pitchFamily="34" charset="0"/>
                <a:ea typeface="ＭＳ Ｐゴシック" charset="0"/>
                <a:cs typeface="Arial" panose="020B0604020202020204" pitchFamily="34" charset="0"/>
              </a:rPr>
              <a:t>alluvial</a:t>
            </a:r>
            <a:r>
              <a:rPr lang="it-IT" sz="1400" b="1" dirty="0" smtClean="0">
                <a:solidFill>
                  <a:srgbClr val="002060"/>
                </a:solidFill>
                <a:latin typeface="Arial" panose="020B0604020202020204" pitchFamily="34" charset="0"/>
                <a:ea typeface="ＭＳ Ｐゴシック" charset="0"/>
                <a:cs typeface="Arial" panose="020B0604020202020204" pitchFamily="34" charset="0"/>
              </a:rPr>
              <a:t> and</a:t>
            </a:r>
            <a:r>
              <a:rPr lang="it-IT" sz="1400" b="1" dirty="0" smtClean="0">
                <a:solidFill>
                  <a:srgbClr val="FF0000"/>
                </a:solidFill>
                <a:latin typeface="Arial" panose="020B0604020202020204" pitchFamily="34" charset="0"/>
                <a:ea typeface="ＭＳ Ｐゴシック" charset="0"/>
                <a:cs typeface="Arial" panose="020B0604020202020204" pitchFamily="34" charset="0"/>
              </a:rPr>
              <a:t> </a:t>
            </a:r>
            <a:r>
              <a:rPr lang="it-IT" sz="1400" b="1" dirty="0" err="1" smtClean="0">
                <a:solidFill>
                  <a:srgbClr val="002060"/>
                </a:solidFill>
                <a:latin typeface="Arial" panose="020B0604020202020204" pitchFamily="34" charset="0"/>
                <a:ea typeface="ＭＳ Ｐゴシック" charset="0"/>
                <a:cs typeface="Arial" panose="020B0604020202020204" pitchFamily="34" charset="0"/>
              </a:rPr>
              <a:t>spring-related</a:t>
            </a:r>
            <a:r>
              <a:rPr lang="it-IT" sz="1400" b="1" dirty="0" smtClean="0">
                <a:solidFill>
                  <a:srgbClr val="002060"/>
                </a:solidFill>
                <a:latin typeface="Arial" panose="020B0604020202020204" pitchFamily="34" charset="0"/>
                <a:ea typeface="ＭＳ Ｐゴシック" charset="0"/>
                <a:cs typeface="Arial" panose="020B0604020202020204" pitchFamily="34" charset="0"/>
              </a:rPr>
              <a:t> </a:t>
            </a:r>
            <a:r>
              <a:rPr lang="it-IT" sz="1400" b="1" dirty="0" err="1" smtClean="0">
                <a:solidFill>
                  <a:srgbClr val="002060"/>
                </a:solidFill>
                <a:latin typeface="Arial" panose="020B0604020202020204" pitchFamily="34" charset="0"/>
                <a:ea typeface="ＭＳ Ｐゴシック" charset="0"/>
                <a:cs typeface="Arial" panose="020B0604020202020204" pitchFamily="34" charset="0"/>
              </a:rPr>
              <a:t>depositional</a:t>
            </a:r>
            <a:r>
              <a:rPr lang="it-IT" sz="1400" b="1" dirty="0" smtClean="0">
                <a:solidFill>
                  <a:srgbClr val="002060"/>
                </a:solidFill>
                <a:latin typeface="Arial" panose="020B0604020202020204" pitchFamily="34" charset="0"/>
                <a:ea typeface="ＭＳ Ｐゴシック" charset="0"/>
                <a:cs typeface="Arial" panose="020B0604020202020204" pitchFamily="34" charset="0"/>
              </a:rPr>
              <a:t> </a:t>
            </a:r>
            <a:r>
              <a:rPr lang="it-IT" sz="1400" b="1" dirty="0" err="1" smtClean="0">
                <a:solidFill>
                  <a:srgbClr val="002060"/>
                </a:solidFill>
                <a:latin typeface="Arial" panose="020B0604020202020204" pitchFamily="34" charset="0"/>
                <a:ea typeface="ＭＳ Ｐゴシック" charset="0"/>
                <a:cs typeface="Arial" panose="020B0604020202020204" pitchFamily="34" charset="0"/>
              </a:rPr>
              <a:t>systems</a:t>
            </a:r>
            <a:r>
              <a:rPr lang="it-IT" sz="1400" b="1" dirty="0" smtClean="0">
                <a:solidFill>
                  <a:srgbClr val="002060"/>
                </a:solidFill>
                <a:latin typeface="Arial" panose="020B0604020202020204" pitchFamily="34" charset="0"/>
                <a:ea typeface="ＭＳ Ｐゴシック" charset="0"/>
                <a:cs typeface="Arial" panose="020B0604020202020204" pitchFamily="34" charset="0"/>
              </a:rPr>
              <a:t>, </a:t>
            </a:r>
            <a:r>
              <a:rPr lang="it-IT" sz="1400" b="1" dirty="0" err="1" smtClean="0">
                <a:solidFill>
                  <a:srgbClr val="002060"/>
                </a:solidFill>
                <a:latin typeface="Arial" panose="020B0604020202020204" pitchFamily="34" charset="0"/>
                <a:ea typeface="ＭＳ Ｐゴシック" charset="0"/>
                <a:cs typeface="Arial" panose="020B0604020202020204" pitchFamily="34" charset="0"/>
              </a:rPr>
              <a:t>introduction</a:t>
            </a:r>
            <a:r>
              <a:rPr lang="it-IT" sz="1400" b="1" dirty="0" smtClean="0">
                <a:solidFill>
                  <a:srgbClr val="002060"/>
                </a:solidFill>
                <a:latin typeface="Arial" panose="020B0604020202020204" pitchFamily="34" charset="0"/>
                <a:ea typeface="ＭＳ Ｐゴシック" charset="0"/>
                <a:cs typeface="Arial" panose="020B0604020202020204" pitchFamily="34" charset="0"/>
              </a:rPr>
              <a:t> to </a:t>
            </a:r>
            <a:r>
              <a:rPr lang="it-IT" sz="1400" b="1" dirty="0" err="1" smtClean="0">
                <a:solidFill>
                  <a:srgbClr val="002060"/>
                </a:solidFill>
                <a:latin typeface="Arial" panose="020B0604020202020204" pitchFamily="34" charset="0"/>
                <a:ea typeface="ＭＳ Ｐゴシック" charset="0"/>
                <a:cs typeface="Arial" panose="020B0604020202020204" pitchFamily="34" charset="0"/>
              </a:rPr>
              <a:t>fieldtrips</a:t>
            </a:r>
            <a:endParaRPr lang="it-IT" sz="1400" b="1" dirty="0" smtClean="0">
              <a:solidFill>
                <a:srgbClr val="002060"/>
              </a:solidFill>
              <a:latin typeface="Arial" panose="020B0604020202020204" pitchFamily="34" charset="0"/>
              <a:ea typeface="ＭＳ Ｐゴシック" charset="0"/>
              <a:cs typeface="Arial" panose="020B0604020202020204" pitchFamily="34" charset="0"/>
            </a:endParaRPr>
          </a:p>
          <a:p>
            <a:pPr eaLnBrk="0" fontAlgn="base" hangingPunct="0">
              <a:lnSpc>
                <a:spcPct val="120000"/>
              </a:lnSpc>
              <a:spcBef>
                <a:spcPct val="0"/>
              </a:spcBef>
              <a:spcAft>
                <a:spcPct val="0"/>
              </a:spcAft>
            </a:pPr>
            <a:r>
              <a:rPr lang="it-IT" sz="2000" b="1" dirty="0" smtClean="0">
                <a:solidFill>
                  <a:srgbClr val="002060"/>
                </a:solidFill>
                <a:latin typeface="Arial" panose="020B0604020202020204" pitchFamily="34" charset="0"/>
                <a:ea typeface="ＭＳ Ｐゴシック" charset="0"/>
                <a:cs typeface="Arial" panose="020B0604020202020204" pitchFamily="34" charset="0"/>
              </a:rPr>
              <a:t>    Day2. </a:t>
            </a:r>
            <a:r>
              <a:rPr lang="it-IT" sz="2000" b="1" dirty="0" err="1" smtClean="0">
                <a:solidFill>
                  <a:srgbClr val="002060"/>
                </a:solidFill>
                <a:latin typeface="Arial" panose="020B0604020202020204" pitchFamily="34" charset="0"/>
                <a:ea typeface="ＭＳ Ｐゴシック" charset="0"/>
                <a:cs typeface="Arial" panose="020B0604020202020204" pitchFamily="34" charset="0"/>
              </a:rPr>
              <a:t>Fieldtrip</a:t>
            </a:r>
            <a:r>
              <a:rPr lang="it-IT" sz="2000" b="1" dirty="0" smtClean="0">
                <a:solidFill>
                  <a:srgbClr val="002060"/>
                </a:solidFill>
                <a:latin typeface="Arial" panose="020B0604020202020204" pitchFamily="34" charset="0"/>
                <a:ea typeface="ＭＳ Ｐゴシック" charset="0"/>
                <a:cs typeface="Arial" panose="020B0604020202020204" pitchFamily="34" charset="0"/>
              </a:rPr>
              <a:t>: </a:t>
            </a:r>
            <a:r>
              <a:rPr lang="it-IT" sz="1400" b="1" dirty="0" err="1" smtClean="0">
                <a:solidFill>
                  <a:srgbClr val="002060"/>
                </a:solidFill>
                <a:latin typeface="Arial" panose="020B0604020202020204" pitchFamily="34" charset="0"/>
                <a:ea typeface="ＭＳ Ｐゴシック" charset="0"/>
                <a:cs typeface="Arial" panose="020B0604020202020204" pitchFamily="34" charset="0"/>
              </a:rPr>
              <a:t>alluvial</a:t>
            </a:r>
            <a:r>
              <a:rPr lang="it-IT" sz="1400" b="1" dirty="0" smtClean="0">
                <a:solidFill>
                  <a:srgbClr val="002060"/>
                </a:solidFill>
                <a:latin typeface="Arial" panose="020B0604020202020204" pitchFamily="34" charset="0"/>
                <a:ea typeface="ＭＳ Ｐゴシック" charset="0"/>
                <a:cs typeface="Arial" panose="020B0604020202020204" pitchFamily="34" charset="0"/>
              </a:rPr>
              <a:t> </a:t>
            </a:r>
            <a:r>
              <a:rPr lang="it-IT" sz="1400" b="1" dirty="0" err="1" smtClean="0">
                <a:solidFill>
                  <a:srgbClr val="002060"/>
                </a:solidFill>
                <a:latin typeface="Arial" panose="020B0604020202020204" pitchFamily="34" charset="0"/>
                <a:ea typeface="ＭＳ Ｐゴシック" charset="0"/>
                <a:cs typeface="Arial" panose="020B0604020202020204" pitchFamily="34" charset="0"/>
              </a:rPr>
              <a:t>deposits</a:t>
            </a:r>
            <a:r>
              <a:rPr lang="it-IT" sz="1400" b="1" dirty="0" smtClean="0">
                <a:solidFill>
                  <a:srgbClr val="002060"/>
                </a:solidFill>
                <a:latin typeface="Arial" panose="020B0604020202020204" pitchFamily="34" charset="0"/>
                <a:ea typeface="ＭＳ Ｐゴシック" charset="0"/>
                <a:cs typeface="Arial" panose="020B0604020202020204" pitchFamily="34" charset="0"/>
              </a:rPr>
              <a:t> of the </a:t>
            </a:r>
            <a:r>
              <a:rPr lang="it-IT" sz="1400" b="1" dirty="0" err="1" smtClean="0">
                <a:solidFill>
                  <a:srgbClr val="002060"/>
                </a:solidFill>
                <a:latin typeface="Arial" panose="020B0604020202020204" pitchFamily="34" charset="0"/>
                <a:ea typeface="ＭＳ Ｐゴシック" charset="0"/>
                <a:cs typeface="Arial" panose="020B0604020202020204" pitchFamily="34" charset="0"/>
              </a:rPr>
              <a:t>Upper</a:t>
            </a:r>
            <a:r>
              <a:rPr lang="it-IT" sz="1400" b="1" dirty="0" smtClean="0">
                <a:solidFill>
                  <a:srgbClr val="002060"/>
                </a:solidFill>
                <a:latin typeface="Arial" panose="020B0604020202020204" pitchFamily="34" charset="0"/>
                <a:ea typeface="ＭＳ Ｐゴシック" charset="0"/>
                <a:cs typeface="Arial" panose="020B0604020202020204" pitchFamily="34" charset="0"/>
              </a:rPr>
              <a:t> Valdarno </a:t>
            </a:r>
            <a:r>
              <a:rPr lang="it-IT" sz="1400" b="1" dirty="0" err="1" smtClean="0">
                <a:solidFill>
                  <a:srgbClr val="002060"/>
                </a:solidFill>
                <a:latin typeface="Arial" panose="020B0604020202020204" pitchFamily="34" charset="0"/>
                <a:ea typeface="ＭＳ Ｐゴシック" charset="0"/>
                <a:cs typeface="Arial" panose="020B0604020202020204" pitchFamily="34" charset="0"/>
              </a:rPr>
              <a:t>Basin</a:t>
            </a:r>
            <a:r>
              <a:rPr lang="it-IT" sz="1400" b="1" dirty="0" smtClean="0">
                <a:solidFill>
                  <a:srgbClr val="002060"/>
                </a:solidFill>
                <a:latin typeface="Arial" panose="020B0604020202020204" pitchFamily="34" charset="0"/>
                <a:ea typeface="ＭＳ Ｐゴシック" charset="0"/>
                <a:cs typeface="Arial" panose="020B0604020202020204" pitchFamily="34" charset="0"/>
              </a:rPr>
              <a:t> (Florence - </a:t>
            </a:r>
            <a:r>
              <a:rPr lang="it-IT" sz="1400" b="1" dirty="0" err="1" smtClean="0">
                <a:solidFill>
                  <a:srgbClr val="002060"/>
                </a:solidFill>
                <a:latin typeface="Arial" panose="020B0604020202020204" pitchFamily="34" charset="0"/>
                <a:ea typeface="ＭＳ Ｐゴシック" charset="0"/>
                <a:cs typeface="Arial" panose="020B0604020202020204" pitchFamily="34" charset="0"/>
              </a:rPr>
              <a:t>Tuscany</a:t>
            </a:r>
            <a:r>
              <a:rPr lang="it-IT" sz="1400" b="1" dirty="0" smtClean="0">
                <a:solidFill>
                  <a:srgbClr val="002060"/>
                </a:solidFill>
                <a:latin typeface="Arial" panose="020B0604020202020204" pitchFamily="34" charset="0"/>
                <a:ea typeface="ＭＳ Ｐゴシック" charset="0"/>
                <a:cs typeface="Arial" panose="020B0604020202020204" pitchFamily="34" charset="0"/>
              </a:rPr>
              <a:t>)</a:t>
            </a:r>
          </a:p>
          <a:p>
            <a:pPr eaLnBrk="0" fontAlgn="base" hangingPunct="0">
              <a:lnSpc>
                <a:spcPct val="120000"/>
              </a:lnSpc>
              <a:spcBef>
                <a:spcPct val="0"/>
              </a:spcBef>
              <a:spcAft>
                <a:spcPct val="0"/>
              </a:spcAft>
            </a:pPr>
            <a:r>
              <a:rPr lang="it-IT" sz="2000" b="1" dirty="0" smtClean="0">
                <a:solidFill>
                  <a:srgbClr val="002060"/>
                </a:solidFill>
                <a:latin typeface="Arial" panose="020B0604020202020204" pitchFamily="34" charset="0"/>
                <a:ea typeface="ＭＳ Ｐゴシック" charset="0"/>
                <a:cs typeface="Arial" panose="020B0604020202020204" pitchFamily="34" charset="0"/>
              </a:rPr>
              <a:t>    Day3. </a:t>
            </a:r>
            <a:r>
              <a:rPr lang="it-IT" sz="2000" b="1" dirty="0" err="1" smtClean="0">
                <a:solidFill>
                  <a:srgbClr val="002060"/>
                </a:solidFill>
                <a:latin typeface="Arial" panose="020B0604020202020204" pitchFamily="34" charset="0"/>
                <a:ea typeface="ＭＳ Ｐゴシック" charset="0"/>
                <a:cs typeface="Arial" panose="020B0604020202020204" pitchFamily="34" charset="0"/>
              </a:rPr>
              <a:t>Fieldtrip</a:t>
            </a:r>
            <a:r>
              <a:rPr lang="it-IT" sz="2000" b="1" dirty="0" smtClean="0">
                <a:solidFill>
                  <a:srgbClr val="002060"/>
                </a:solidFill>
                <a:latin typeface="Arial" panose="020B0604020202020204" pitchFamily="34" charset="0"/>
                <a:ea typeface="ＭＳ Ｐゴシック" charset="0"/>
                <a:cs typeface="Arial" panose="020B0604020202020204" pitchFamily="34" charset="0"/>
              </a:rPr>
              <a:t>: </a:t>
            </a:r>
            <a:r>
              <a:rPr lang="it-IT" sz="1400" b="1" dirty="0" err="1">
                <a:solidFill>
                  <a:srgbClr val="002060"/>
                </a:solidFill>
                <a:latin typeface="Arial" panose="020B0604020202020204" pitchFamily="34" charset="0"/>
                <a:ea typeface="ＭＳ Ｐゴシック" charset="0"/>
                <a:cs typeface="Arial" panose="020B0604020202020204" pitchFamily="34" charset="0"/>
              </a:rPr>
              <a:t>travertine</a:t>
            </a:r>
            <a:r>
              <a:rPr lang="it-IT" sz="1400" b="1" dirty="0">
                <a:solidFill>
                  <a:srgbClr val="002060"/>
                </a:solidFill>
                <a:latin typeface="Arial" panose="020B0604020202020204" pitchFamily="34" charset="0"/>
                <a:ea typeface="ＭＳ Ｐゴシック" charset="0"/>
                <a:cs typeface="Arial" panose="020B0604020202020204" pitchFamily="34" charset="0"/>
              </a:rPr>
              <a:t> </a:t>
            </a:r>
            <a:r>
              <a:rPr lang="it-IT" sz="1400" b="1" dirty="0" err="1" smtClean="0">
                <a:solidFill>
                  <a:srgbClr val="002060"/>
                </a:solidFill>
                <a:latin typeface="Arial" panose="020B0604020202020204" pitchFamily="34" charset="0"/>
                <a:ea typeface="ＭＳ Ｐゴシック" charset="0"/>
                <a:cs typeface="Arial" panose="020B0604020202020204" pitchFamily="34" charset="0"/>
              </a:rPr>
              <a:t>deposits</a:t>
            </a:r>
            <a:r>
              <a:rPr lang="it-IT" sz="1400" b="1" dirty="0" smtClean="0">
                <a:solidFill>
                  <a:srgbClr val="002060"/>
                </a:solidFill>
                <a:latin typeface="Arial" panose="020B0604020202020204" pitchFamily="34" charset="0"/>
                <a:ea typeface="ＭＳ Ｐゴシック" charset="0"/>
                <a:cs typeface="Arial" panose="020B0604020202020204" pitchFamily="34" charset="0"/>
              </a:rPr>
              <a:t> of Rapolano Terme (Siena </a:t>
            </a:r>
            <a:r>
              <a:rPr lang="mr-IN" sz="1400" b="1" dirty="0" smtClean="0">
                <a:solidFill>
                  <a:srgbClr val="002060"/>
                </a:solidFill>
                <a:latin typeface="Arial" panose="020B0604020202020204" pitchFamily="34" charset="0"/>
                <a:ea typeface="ＭＳ Ｐゴシック" charset="0"/>
                <a:cs typeface="Arial" panose="020B0604020202020204" pitchFamily="34" charset="0"/>
              </a:rPr>
              <a:t>–</a:t>
            </a:r>
            <a:r>
              <a:rPr lang="it-IT" sz="1400" b="1" dirty="0" smtClean="0">
                <a:solidFill>
                  <a:srgbClr val="002060"/>
                </a:solidFill>
                <a:latin typeface="Arial" panose="020B0604020202020204" pitchFamily="34" charset="0"/>
                <a:ea typeface="ＭＳ Ｐゴシック" charset="0"/>
                <a:cs typeface="Arial" panose="020B0604020202020204" pitchFamily="34" charset="0"/>
              </a:rPr>
              <a:t> </a:t>
            </a:r>
            <a:r>
              <a:rPr lang="it-IT" sz="1400" b="1" dirty="0" err="1" smtClean="0">
                <a:solidFill>
                  <a:srgbClr val="002060"/>
                </a:solidFill>
                <a:latin typeface="Arial" panose="020B0604020202020204" pitchFamily="34" charset="0"/>
                <a:ea typeface="ＭＳ Ｐゴシック" charset="0"/>
                <a:cs typeface="Arial" panose="020B0604020202020204" pitchFamily="34" charset="0"/>
              </a:rPr>
              <a:t>Tuscany</a:t>
            </a:r>
            <a:r>
              <a:rPr lang="it-IT" sz="1400" b="1" dirty="0" smtClean="0">
                <a:solidFill>
                  <a:srgbClr val="002060"/>
                </a:solidFill>
                <a:latin typeface="Arial" panose="020B0604020202020204" pitchFamily="34" charset="0"/>
                <a:ea typeface="ＭＳ Ｐゴシック" charset="0"/>
                <a:cs typeface="Arial" panose="020B0604020202020204" pitchFamily="34" charset="0"/>
              </a:rPr>
              <a:t>)</a:t>
            </a:r>
            <a:endParaRPr lang="it-IT" sz="1400" b="1" dirty="0">
              <a:solidFill>
                <a:srgbClr val="002060"/>
              </a:solidFill>
              <a:latin typeface="Arial" panose="020B0604020202020204" pitchFamily="34" charset="0"/>
              <a:ea typeface="ＭＳ Ｐゴシック" charset="0"/>
              <a:cs typeface="Arial" panose="020B0604020202020204" pitchFamily="34" charset="0"/>
            </a:endParaRPr>
          </a:p>
        </p:txBody>
      </p:sp>
      <p:sp>
        <p:nvSpPr>
          <p:cNvPr id="12" name="CasellaDiTesto 11"/>
          <p:cNvSpPr txBox="1"/>
          <p:nvPr/>
        </p:nvSpPr>
        <p:spPr>
          <a:xfrm>
            <a:off x="480720" y="5238580"/>
            <a:ext cx="8618210" cy="830997"/>
          </a:xfrm>
          <a:prstGeom prst="rect">
            <a:avLst/>
          </a:prstGeom>
          <a:noFill/>
        </p:spPr>
        <p:txBody>
          <a:bodyPr wrap="square" rtlCol="0">
            <a:spAutoFit/>
          </a:bodyPr>
          <a:lstStyle/>
          <a:p>
            <a:pPr marL="342900" indent="-342900" eaLnBrk="0" fontAlgn="base" hangingPunct="0">
              <a:spcBef>
                <a:spcPct val="0"/>
              </a:spcBef>
              <a:spcAft>
                <a:spcPct val="0"/>
              </a:spcAft>
              <a:buFont typeface="Arial" panose="020B0604020202020204" pitchFamily="34" charset="0"/>
              <a:buChar char="•"/>
            </a:pPr>
            <a:r>
              <a:rPr lang="it-IT" sz="2000" b="1" dirty="0" err="1" smtClean="0">
                <a:solidFill>
                  <a:srgbClr val="002060"/>
                </a:solidFill>
                <a:latin typeface="Arial" panose="020B0604020202020204" pitchFamily="34" charset="0"/>
                <a:ea typeface="ＭＳ Ｐゴシック" charset="0"/>
                <a:cs typeface="Arial" panose="020B0604020202020204" pitchFamily="34" charset="0"/>
              </a:rPr>
              <a:t>Estimated</a:t>
            </a:r>
            <a:r>
              <a:rPr lang="it-IT" sz="2000" b="1" dirty="0" smtClean="0">
                <a:solidFill>
                  <a:srgbClr val="002060"/>
                </a:solidFill>
                <a:latin typeface="Arial" panose="020B0604020202020204" pitchFamily="34" charset="0"/>
                <a:ea typeface="ＭＳ Ｐゴシック" charset="0"/>
                <a:cs typeface="Arial" panose="020B0604020202020204" pitchFamily="34" charset="0"/>
              </a:rPr>
              <a:t> </a:t>
            </a:r>
            <a:r>
              <a:rPr lang="it-IT" sz="2000" b="1" dirty="0" err="1" smtClean="0">
                <a:solidFill>
                  <a:srgbClr val="002060"/>
                </a:solidFill>
                <a:latin typeface="Arial" panose="020B0604020202020204" pitchFamily="34" charset="0"/>
                <a:ea typeface="ＭＳ Ｐゴシック" charset="0"/>
                <a:cs typeface="Arial" panose="020B0604020202020204" pitchFamily="34" charset="0"/>
              </a:rPr>
              <a:t>cost</a:t>
            </a:r>
            <a:r>
              <a:rPr lang="it-IT" sz="2000" b="1" dirty="0" smtClean="0">
                <a:solidFill>
                  <a:srgbClr val="002060"/>
                </a:solidFill>
                <a:latin typeface="Arial" panose="020B0604020202020204" pitchFamily="34" charset="0"/>
                <a:ea typeface="ＭＳ Ｐゴシック" charset="0"/>
                <a:cs typeface="Arial" panose="020B0604020202020204" pitchFamily="34" charset="0"/>
              </a:rPr>
              <a:t>: 90-110 € / 75-90 </a:t>
            </a:r>
            <a:r>
              <a:rPr lang="it-IT" sz="2000" dirty="0" smtClean="0">
                <a:solidFill>
                  <a:srgbClr val="002060"/>
                </a:solidFill>
                <a:latin typeface="Arial" charset="0"/>
                <a:ea typeface="ＭＳ Ｐゴシック" charset="0"/>
                <a:cs typeface="ＭＳ Ｐゴシック" charset="0"/>
              </a:rPr>
              <a:t>£ </a:t>
            </a:r>
            <a:r>
              <a:rPr lang="it-IT" sz="2000" b="1" dirty="0" smtClean="0">
                <a:solidFill>
                  <a:srgbClr val="002060"/>
                </a:solidFill>
                <a:latin typeface="Arial" panose="020B0604020202020204" pitchFamily="34" charset="0"/>
                <a:ea typeface="ＭＳ Ｐゴシック" charset="0"/>
                <a:cs typeface="Arial" panose="020B0604020202020204" pitchFamily="34" charset="0"/>
              </a:rPr>
              <a:t>(</a:t>
            </a:r>
            <a:r>
              <a:rPr lang="it-IT" sz="1400" b="1" dirty="0" err="1">
                <a:solidFill>
                  <a:srgbClr val="002060"/>
                </a:solidFill>
                <a:latin typeface="Arial" panose="020B0604020202020204" pitchFamily="34" charset="0"/>
                <a:ea typeface="ＭＳ Ｐゴシック" charset="0"/>
                <a:cs typeface="Arial" panose="020B0604020202020204" pitchFamily="34" charset="0"/>
              </a:rPr>
              <a:t>i</a:t>
            </a:r>
            <a:r>
              <a:rPr lang="it-IT" sz="1400" b="1" dirty="0" err="1" smtClean="0">
                <a:solidFill>
                  <a:srgbClr val="002060"/>
                </a:solidFill>
                <a:latin typeface="Arial" panose="020B0604020202020204" pitchFamily="34" charset="0"/>
                <a:ea typeface="ＭＳ Ｐゴシック" charset="0"/>
                <a:cs typeface="Arial" panose="020B0604020202020204" pitchFamily="34" charset="0"/>
              </a:rPr>
              <a:t>ncludes</a:t>
            </a:r>
            <a:r>
              <a:rPr lang="it-IT" sz="1400" b="1" dirty="0" smtClean="0">
                <a:solidFill>
                  <a:srgbClr val="002060"/>
                </a:solidFill>
                <a:latin typeface="Arial" panose="020B0604020202020204" pitchFamily="34" charset="0"/>
                <a:ea typeface="ＭＳ Ｐゴシック" charset="0"/>
                <a:cs typeface="Arial" panose="020B0604020202020204" pitchFamily="34" charset="0"/>
              </a:rPr>
              <a:t> </a:t>
            </a:r>
            <a:r>
              <a:rPr lang="it-IT" sz="1400" b="1" dirty="0" err="1" smtClean="0">
                <a:solidFill>
                  <a:srgbClr val="002060"/>
                </a:solidFill>
                <a:latin typeface="Arial" panose="020B0604020202020204" pitchFamily="34" charset="0"/>
                <a:ea typeface="ＭＳ Ｐゴシック" charset="0"/>
                <a:cs typeface="Arial" panose="020B0604020202020204" pitchFamily="34" charset="0"/>
              </a:rPr>
              <a:t>didactic</a:t>
            </a:r>
            <a:r>
              <a:rPr lang="it-IT" sz="1400" b="1" dirty="0" smtClean="0">
                <a:solidFill>
                  <a:srgbClr val="002060"/>
                </a:solidFill>
                <a:latin typeface="Arial" panose="020B0604020202020204" pitchFamily="34" charset="0"/>
                <a:ea typeface="ＭＳ Ｐゴシック" charset="0"/>
                <a:cs typeface="Arial" panose="020B0604020202020204" pitchFamily="34" charset="0"/>
              </a:rPr>
              <a:t> </a:t>
            </a:r>
            <a:r>
              <a:rPr lang="it-IT" sz="1400" b="1" dirty="0" err="1" smtClean="0">
                <a:solidFill>
                  <a:srgbClr val="002060"/>
                </a:solidFill>
                <a:latin typeface="Arial" panose="020B0604020202020204" pitchFamily="34" charset="0"/>
                <a:ea typeface="ＭＳ Ｐゴシック" charset="0"/>
                <a:cs typeface="Arial" panose="020B0604020202020204" pitchFamily="34" charset="0"/>
              </a:rPr>
              <a:t>materials</a:t>
            </a:r>
            <a:r>
              <a:rPr lang="it-IT" sz="1400" b="1" dirty="0" smtClean="0">
                <a:solidFill>
                  <a:srgbClr val="002060"/>
                </a:solidFill>
                <a:latin typeface="Arial" panose="020B0604020202020204" pitchFamily="34" charset="0"/>
                <a:ea typeface="ＭＳ Ｐゴシック" charset="0"/>
                <a:cs typeface="Arial" panose="020B0604020202020204" pitchFamily="34" charset="0"/>
              </a:rPr>
              <a:t>, coffe breaks</a:t>
            </a:r>
            <a:r>
              <a:rPr lang="it-IT" sz="1400" b="1" dirty="0">
                <a:solidFill>
                  <a:srgbClr val="002060"/>
                </a:solidFill>
                <a:latin typeface="Arial" panose="020B0604020202020204" pitchFamily="34" charset="0"/>
                <a:ea typeface="ＭＳ Ｐゴシック" charset="0"/>
                <a:cs typeface="Arial" panose="020B0604020202020204" pitchFamily="34" charset="0"/>
              </a:rPr>
              <a:t>, </a:t>
            </a:r>
            <a:r>
              <a:rPr lang="it-IT" sz="1400" b="1" dirty="0" smtClean="0">
                <a:solidFill>
                  <a:srgbClr val="002060"/>
                </a:solidFill>
                <a:latin typeface="Arial" panose="020B0604020202020204" pitchFamily="34" charset="0"/>
                <a:ea typeface="ＭＳ Ｐゴシック" charset="0"/>
                <a:cs typeface="Arial" panose="020B0604020202020204" pitchFamily="34" charset="0"/>
              </a:rPr>
              <a:t>3-days </a:t>
            </a:r>
            <a:r>
              <a:rPr lang="it-IT" sz="1400" b="1" dirty="0" err="1" smtClean="0">
                <a:solidFill>
                  <a:srgbClr val="002060"/>
                </a:solidFill>
                <a:latin typeface="Arial" panose="020B0604020202020204" pitchFamily="34" charset="0"/>
                <a:ea typeface="ＭＳ Ｐゴシック" charset="0"/>
                <a:cs typeface="Arial" panose="020B0604020202020204" pitchFamily="34" charset="0"/>
              </a:rPr>
              <a:t>packed</a:t>
            </a:r>
            <a:r>
              <a:rPr lang="it-IT" sz="1400" b="1" dirty="0" smtClean="0">
                <a:solidFill>
                  <a:srgbClr val="002060"/>
                </a:solidFill>
                <a:latin typeface="Arial" panose="020B0604020202020204" pitchFamily="34" charset="0"/>
                <a:ea typeface="ＭＳ Ｐゴシック" charset="0"/>
                <a:cs typeface="Arial" panose="020B0604020202020204" pitchFamily="34" charset="0"/>
              </a:rPr>
              <a:t> </a:t>
            </a:r>
            <a:r>
              <a:rPr lang="it-IT" sz="1400" b="1" dirty="0" err="1" smtClean="0">
                <a:solidFill>
                  <a:srgbClr val="002060"/>
                </a:solidFill>
                <a:latin typeface="Arial" panose="020B0604020202020204" pitchFamily="34" charset="0"/>
                <a:ea typeface="ＭＳ Ｐゴシック" charset="0"/>
                <a:cs typeface="Arial" panose="020B0604020202020204" pitchFamily="34" charset="0"/>
              </a:rPr>
              <a:t>lunches</a:t>
            </a:r>
            <a:r>
              <a:rPr lang="it-IT" sz="1400" b="1" dirty="0" smtClean="0">
                <a:solidFill>
                  <a:srgbClr val="002060"/>
                </a:solidFill>
                <a:latin typeface="Arial" panose="020B0604020202020204" pitchFamily="34" charset="0"/>
                <a:ea typeface="ＭＳ Ｐゴシック" charset="0"/>
                <a:cs typeface="Arial" panose="020B0604020202020204" pitchFamily="34" charset="0"/>
              </a:rPr>
              <a:t>, minibus for </a:t>
            </a:r>
            <a:r>
              <a:rPr lang="it-IT" sz="1400" b="1" dirty="0" err="1" smtClean="0">
                <a:solidFill>
                  <a:srgbClr val="002060"/>
                </a:solidFill>
                <a:latin typeface="Arial" panose="020B0604020202020204" pitchFamily="34" charset="0"/>
                <a:ea typeface="ＭＳ Ｐゴシック" charset="0"/>
                <a:cs typeface="Arial" panose="020B0604020202020204" pitchFamily="34" charset="0"/>
              </a:rPr>
              <a:t>fieldtrips</a:t>
            </a:r>
            <a:r>
              <a:rPr lang="it-IT" sz="1400" b="1" dirty="0">
                <a:solidFill>
                  <a:srgbClr val="002060"/>
                </a:solidFill>
                <a:latin typeface="Arial" panose="020B0604020202020204" pitchFamily="34" charset="0"/>
                <a:ea typeface="ＭＳ Ｐゴシック" charset="0"/>
                <a:cs typeface="Arial" panose="020B0604020202020204" pitchFamily="34" charset="0"/>
              </a:rPr>
              <a:t>). </a:t>
            </a:r>
            <a:r>
              <a:rPr lang="it-IT" sz="1400" b="1" dirty="0" err="1">
                <a:solidFill>
                  <a:srgbClr val="002060"/>
                </a:solidFill>
                <a:latin typeface="Arial" panose="020B0604020202020204" pitchFamily="34" charset="0"/>
                <a:ea typeface="ＭＳ Ｐゴシック" charset="0"/>
                <a:cs typeface="Arial" panose="020B0604020202020204" pitchFamily="34" charset="0"/>
              </a:rPr>
              <a:t>Possibility</a:t>
            </a:r>
            <a:r>
              <a:rPr lang="it-IT" sz="1400" b="1" dirty="0">
                <a:solidFill>
                  <a:srgbClr val="002060"/>
                </a:solidFill>
                <a:latin typeface="Arial" panose="020B0604020202020204" pitchFamily="34" charset="0"/>
                <a:ea typeface="ＭＳ Ｐゴシック" charset="0"/>
                <a:cs typeface="Arial" panose="020B0604020202020204" pitchFamily="34" charset="0"/>
              </a:rPr>
              <a:t> of </a:t>
            </a:r>
            <a:r>
              <a:rPr lang="it-IT" sz="1400" b="1" dirty="0" err="1">
                <a:solidFill>
                  <a:srgbClr val="002060"/>
                </a:solidFill>
                <a:latin typeface="Arial" panose="020B0604020202020204" pitchFamily="34" charset="0"/>
                <a:ea typeface="ＭＳ Ｐゴシック" charset="0"/>
                <a:cs typeface="Arial" panose="020B0604020202020204" pitchFamily="34" charset="0"/>
              </a:rPr>
              <a:t>agreed</a:t>
            </a:r>
            <a:r>
              <a:rPr lang="it-IT" sz="1400" b="1" dirty="0">
                <a:solidFill>
                  <a:srgbClr val="002060"/>
                </a:solidFill>
                <a:latin typeface="Arial" panose="020B0604020202020204" pitchFamily="34" charset="0"/>
                <a:ea typeface="ＭＳ Ｐゴシック" charset="0"/>
                <a:cs typeface="Arial" panose="020B0604020202020204" pitchFamily="34" charset="0"/>
              </a:rPr>
              <a:t> </a:t>
            </a:r>
            <a:r>
              <a:rPr lang="it-IT" sz="1400" b="1" dirty="0" err="1">
                <a:solidFill>
                  <a:srgbClr val="002060"/>
                </a:solidFill>
                <a:latin typeface="Arial" panose="020B0604020202020204" pitchFamily="34" charset="0"/>
                <a:ea typeface="ＭＳ Ｐゴシック" charset="0"/>
                <a:cs typeface="Arial" panose="020B0604020202020204" pitchFamily="34" charset="0"/>
              </a:rPr>
              <a:t>prices</a:t>
            </a:r>
            <a:r>
              <a:rPr lang="it-IT" sz="1400" b="1" dirty="0">
                <a:solidFill>
                  <a:srgbClr val="002060"/>
                </a:solidFill>
                <a:latin typeface="Arial" panose="020B0604020202020204" pitchFamily="34" charset="0"/>
                <a:ea typeface="ＭＳ Ｐゴシック" charset="0"/>
                <a:cs typeface="Arial" panose="020B0604020202020204" pitchFamily="34" charset="0"/>
              </a:rPr>
              <a:t> for </a:t>
            </a:r>
            <a:r>
              <a:rPr lang="it-IT" sz="1400" b="1" dirty="0" err="1">
                <a:solidFill>
                  <a:srgbClr val="002060"/>
                </a:solidFill>
                <a:latin typeface="Arial" panose="020B0604020202020204" pitchFamily="34" charset="0"/>
                <a:ea typeface="ＭＳ Ｐゴシック" charset="0"/>
                <a:cs typeface="Arial" panose="020B0604020202020204" pitchFamily="34" charset="0"/>
              </a:rPr>
              <a:t>accommodation</a:t>
            </a:r>
            <a:endParaRPr lang="it-IT" sz="1050" b="1" dirty="0">
              <a:solidFill>
                <a:srgbClr val="FF0000"/>
              </a:solidFill>
              <a:latin typeface="Arial" panose="020B0604020202020204" pitchFamily="34" charset="0"/>
              <a:ea typeface="ＭＳ Ｐゴシック" charset="0"/>
              <a:cs typeface="Arial" panose="020B0604020202020204" pitchFamily="34" charset="0"/>
            </a:endParaRPr>
          </a:p>
          <a:p>
            <a:pPr marL="342900" indent="-342900" eaLnBrk="0" fontAlgn="base" hangingPunct="0">
              <a:spcBef>
                <a:spcPct val="0"/>
              </a:spcBef>
              <a:spcAft>
                <a:spcPct val="0"/>
              </a:spcAft>
              <a:buFont typeface="Arial" panose="020B0604020202020204" pitchFamily="34" charset="0"/>
              <a:buChar char="•"/>
            </a:pPr>
            <a:endParaRPr lang="it-IT" sz="1400" b="1" dirty="0">
              <a:solidFill>
                <a:srgbClr val="FF0000"/>
              </a:solidFill>
              <a:latin typeface="Arial" panose="020B0604020202020204" pitchFamily="34" charset="0"/>
              <a:ea typeface="ＭＳ Ｐゴシック" charset="0"/>
              <a:cs typeface="Arial" panose="020B0604020202020204" pitchFamily="34" charset="0"/>
            </a:endParaRPr>
          </a:p>
        </p:txBody>
      </p:sp>
      <p:sp>
        <p:nvSpPr>
          <p:cNvPr id="13" name="CasellaDiTesto 12"/>
          <p:cNvSpPr txBox="1"/>
          <p:nvPr/>
        </p:nvSpPr>
        <p:spPr>
          <a:xfrm>
            <a:off x="480720" y="1476077"/>
            <a:ext cx="6994222" cy="400110"/>
          </a:xfrm>
          <a:prstGeom prst="rect">
            <a:avLst/>
          </a:prstGeom>
          <a:noFill/>
        </p:spPr>
        <p:txBody>
          <a:bodyPr wrap="none" rtlCol="0">
            <a:spAutoFit/>
          </a:bodyPr>
          <a:lstStyle/>
          <a:p>
            <a:pPr marL="342900" indent="-342900" eaLnBrk="0" fontAlgn="base" hangingPunct="0">
              <a:spcBef>
                <a:spcPct val="0"/>
              </a:spcBef>
              <a:spcAft>
                <a:spcPct val="0"/>
              </a:spcAft>
              <a:buFont typeface="Arial" panose="020B0604020202020204" pitchFamily="34" charset="0"/>
              <a:buChar char="•"/>
            </a:pPr>
            <a:r>
              <a:rPr lang="it-IT" sz="2000" b="1" dirty="0" smtClean="0">
                <a:solidFill>
                  <a:srgbClr val="002060"/>
                </a:solidFill>
                <a:latin typeface="Arial" panose="020B0604020202020204" pitchFamily="34" charset="0"/>
                <a:ea typeface="ＭＳ Ｐゴシック" charset="0"/>
                <a:cs typeface="Arial" panose="020B0604020202020204" pitchFamily="34" charset="0"/>
              </a:rPr>
              <a:t>E. </a:t>
            </a:r>
            <a:r>
              <a:rPr lang="it-IT" sz="2000" b="1" dirty="0" err="1" smtClean="0">
                <a:solidFill>
                  <a:srgbClr val="002060"/>
                </a:solidFill>
                <a:latin typeface="Arial" panose="020B0604020202020204" pitchFamily="34" charset="0"/>
                <a:ea typeface="ＭＳ Ｐゴシック" charset="0"/>
                <a:cs typeface="Arial" panose="020B0604020202020204" pitchFamily="34" charset="0"/>
              </a:rPr>
              <a:t>Capezzuoli</a:t>
            </a:r>
            <a:r>
              <a:rPr lang="it-IT" sz="2000" b="1" dirty="0" smtClean="0">
                <a:solidFill>
                  <a:srgbClr val="002060"/>
                </a:solidFill>
                <a:latin typeface="Arial" panose="020B0604020202020204" pitchFamily="34" charset="0"/>
                <a:ea typeface="ＭＳ Ｐゴシック" charset="0"/>
                <a:cs typeface="Arial" panose="020B0604020202020204" pitchFamily="34" charset="0"/>
              </a:rPr>
              <a:t> </a:t>
            </a:r>
            <a:r>
              <a:rPr lang="it-IT" sz="1400" b="1" dirty="0" smtClean="0">
                <a:solidFill>
                  <a:srgbClr val="002060"/>
                </a:solidFill>
                <a:latin typeface="Arial" panose="020B0604020202020204" pitchFamily="34" charset="0"/>
                <a:ea typeface="ＭＳ Ｐゴシック" charset="0"/>
                <a:cs typeface="Arial" panose="020B0604020202020204" pitchFamily="34" charset="0"/>
              </a:rPr>
              <a:t>(</a:t>
            </a:r>
            <a:r>
              <a:rPr lang="it-IT" sz="1400" b="1" dirty="0" err="1" smtClean="0">
                <a:solidFill>
                  <a:srgbClr val="002060"/>
                </a:solidFill>
                <a:latin typeface="Arial" panose="020B0604020202020204" pitchFamily="34" charset="0"/>
                <a:ea typeface="ＭＳ Ｐゴシック" charset="0"/>
                <a:cs typeface="Arial" panose="020B0604020202020204" pitchFamily="34" charset="0"/>
              </a:rPr>
              <a:t>Univ</a:t>
            </a:r>
            <a:r>
              <a:rPr lang="it-IT" sz="1400" b="1" dirty="0" smtClean="0">
                <a:solidFill>
                  <a:srgbClr val="002060"/>
                </a:solidFill>
                <a:latin typeface="Arial" panose="020B0604020202020204" pitchFamily="34" charset="0"/>
                <a:ea typeface="ＭＳ Ｐゴシック" charset="0"/>
                <a:cs typeface="Arial" panose="020B0604020202020204" pitchFamily="34" charset="0"/>
              </a:rPr>
              <a:t>. Perugia) </a:t>
            </a:r>
            <a:r>
              <a:rPr lang="it-IT" sz="2000" b="1" dirty="0" smtClean="0">
                <a:solidFill>
                  <a:srgbClr val="002060"/>
                </a:solidFill>
                <a:latin typeface="Arial" panose="020B0604020202020204" pitchFamily="34" charset="0"/>
                <a:ea typeface="ＭＳ Ｐゴシック" charset="0"/>
                <a:cs typeface="Arial" panose="020B0604020202020204" pitchFamily="34" charset="0"/>
              </a:rPr>
              <a:t>and M. </a:t>
            </a:r>
            <a:r>
              <a:rPr lang="it-IT" sz="2000" b="1" dirty="0" err="1" smtClean="0">
                <a:solidFill>
                  <a:srgbClr val="002060"/>
                </a:solidFill>
                <a:latin typeface="Arial" panose="020B0604020202020204" pitchFamily="34" charset="0"/>
                <a:ea typeface="ＭＳ Ｐゴシック" charset="0"/>
                <a:cs typeface="Arial" panose="020B0604020202020204" pitchFamily="34" charset="0"/>
              </a:rPr>
              <a:t>Ghinassi</a:t>
            </a:r>
            <a:r>
              <a:rPr lang="it-IT" sz="2000" b="1" dirty="0" smtClean="0">
                <a:solidFill>
                  <a:srgbClr val="002060"/>
                </a:solidFill>
                <a:latin typeface="Arial" panose="020B0604020202020204" pitchFamily="34" charset="0"/>
                <a:ea typeface="ＭＳ Ｐゴシック" charset="0"/>
                <a:cs typeface="Arial" panose="020B0604020202020204" pitchFamily="34" charset="0"/>
              </a:rPr>
              <a:t> </a:t>
            </a:r>
            <a:r>
              <a:rPr lang="it-IT" sz="1400" b="1" dirty="0" smtClean="0">
                <a:solidFill>
                  <a:srgbClr val="002060"/>
                </a:solidFill>
                <a:latin typeface="Arial" panose="020B0604020202020204" pitchFamily="34" charset="0"/>
                <a:ea typeface="ＭＳ Ｐゴシック" charset="0"/>
                <a:cs typeface="Arial" panose="020B0604020202020204" pitchFamily="34" charset="0"/>
              </a:rPr>
              <a:t>(</a:t>
            </a:r>
            <a:r>
              <a:rPr lang="it-IT" sz="1400" b="1" dirty="0" err="1" smtClean="0">
                <a:solidFill>
                  <a:srgbClr val="002060"/>
                </a:solidFill>
                <a:latin typeface="Arial" panose="020B0604020202020204" pitchFamily="34" charset="0"/>
                <a:ea typeface="ＭＳ Ｐゴシック" charset="0"/>
                <a:cs typeface="Arial" panose="020B0604020202020204" pitchFamily="34" charset="0"/>
              </a:rPr>
              <a:t>Univ</a:t>
            </a:r>
            <a:r>
              <a:rPr lang="it-IT" sz="1400" b="1" dirty="0" smtClean="0">
                <a:solidFill>
                  <a:srgbClr val="002060"/>
                </a:solidFill>
                <a:latin typeface="Arial" panose="020B0604020202020204" pitchFamily="34" charset="0"/>
                <a:ea typeface="ＭＳ Ｐゴシック" charset="0"/>
                <a:cs typeface="Arial" panose="020B0604020202020204" pitchFamily="34" charset="0"/>
              </a:rPr>
              <a:t>. Padova)</a:t>
            </a:r>
            <a:endParaRPr lang="it-IT" sz="1400" b="1" dirty="0">
              <a:solidFill>
                <a:srgbClr val="002060"/>
              </a:solidFill>
              <a:latin typeface="Arial" panose="020B0604020202020204" pitchFamily="34" charset="0"/>
              <a:ea typeface="ＭＳ Ｐゴシック" charset="0"/>
              <a:cs typeface="Arial" panose="020B0604020202020204" pitchFamily="34" charset="0"/>
            </a:endParaRPr>
          </a:p>
        </p:txBody>
      </p:sp>
      <p:sp>
        <p:nvSpPr>
          <p:cNvPr id="14" name="CasellaDiTesto 13"/>
          <p:cNvSpPr txBox="1"/>
          <p:nvPr/>
        </p:nvSpPr>
        <p:spPr>
          <a:xfrm>
            <a:off x="480720" y="5905415"/>
            <a:ext cx="8618210" cy="707886"/>
          </a:xfrm>
          <a:prstGeom prst="rect">
            <a:avLst/>
          </a:prstGeom>
          <a:noFill/>
        </p:spPr>
        <p:txBody>
          <a:bodyPr wrap="square" rtlCol="0">
            <a:spAutoFit/>
          </a:bodyPr>
          <a:lstStyle/>
          <a:p>
            <a:pPr marL="342900" indent="-342900" eaLnBrk="0" fontAlgn="base" hangingPunct="0">
              <a:spcBef>
                <a:spcPct val="0"/>
              </a:spcBef>
              <a:spcAft>
                <a:spcPct val="0"/>
              </a:spcAft>
              <a:buFont typeface="Arial" panose="020B0604020202020204" pitchFamily="34" charset="0"/>
              <a:buChar char="•"/>
            </a:pPr>
            <a:r>
              <a:rPr lang="it-IT" sz="2000" b="1" dirty="0" err="1" smtClean="0">
                <a:solidFill>
                  <a:srgbClr val="002060"/>
                </a:solidFill>
                <a:latin typeface="Arial" panose="020B0604020202020204" pitchFamily="34" charset="0"/>
                <a:ea typeface="ＭＳ Ｐゴシック" charset="0"/>
                <a:cs typeface="Arial" panose="020B0604020202020204" pitchFamily="34" charset="0"/>
              </a:rPr>
              <a:t>Important</a:t>
            </a:r>
            <a:r>
              <a:rPr lang="it-IT" sz="2000" b="1" dirty="0" smtClean="0">
                <a:solidFill>
                  <a:srgbClr val="002060"/>
                </a:solidFill>
                <a:latin typeface="Arial" panose="020B0604020202020204" pitchFamily="34" charset="0"/>
                <a:ea typeface="ＭＳ Ｐゴシック" charset="0"/>
                <a:cs typeface="Arial" panose="020B0604020202020204" pitchFamily="34" charset="0"/>
              </a:rPr>
              <a:t> </a:t>
            </a:r>
            <a:r>
              <a:rPr lang="it-IT" sz="2000" b="1" dirty="0" err="1" smtClean="0">
                <a:solidFill>
                  <a:srgbClr val="002060"/>
                </a:solidFill>
                <a:latin typeface="Arial" panose="020B0604020202020204" pitchFamily="34" charset="0"/>
                <a:ea typeface="ＭＳ Ｐゴシック" charset="0"/>
                <a:cs typeface="Arial" panose="020B0604020202020204" pitchFamily="34" charset="0"/>
              </a:rPr>
              <a:t>dates</a:t>
            </a:r>
            <a:r>
              <a:rPr lang="it-IT" sz="2000" b="1" dirty="0" smtClean="0">
                <a:solidFill>
                  <a:srgbClr val="002060"/>
                </a:solidFill>
                <a:latin typeface="Arial" panose="020B0604020202020204" pitchFamily="34" charset="0"/>
                <a:ea typeface="ＭＳ Ｐゴシック" charset="0"/>
                <a:cs typeface="Arial" panose="020B0604020202020204" pitchFamily="34" charset="0"/>
              </a:rPr>
              <a:t>: 30</a:t>
            </a:r>
            <a:r>
              <a:rPr lang="it-IT" sz="2000" b="1" baseline="30000" dirty="0" smtClean="0">
                <a:solidFill>
                  <a:srgbClr val="002060"/>
                </a:solidFill>
                <a:latin typeface="Arial" panose="020B0604020202020204" pitchFamily="34" charset="0"/>
                <a:ea typeface="ＭＳ Ｐゴシック" charset="0"/>
                <a:cs typeface="Arial" panose="020B0604020202020204" pitchFamily="34" charset="0"/>
              </a:rPr>
              <a:t> </a:t>
            </a:r>
            <a:r>
              <a:rPr lang="it-IT" sz="2000" b="1" baseline="30000" dirty="0" err="1" smtClean="0">
                <a:solidFill>
                  <a:srgbClr val="002060"/>
                </a:solidFill>
                <a:latin typeface="Arial" panose="020B0604020202020204" pitchFamily="34" charset="0"/>
                <a:ea typeface="ＭＳ Ｐゴシック" charset="0"/>
                <a:cs typeface="Arial" panose="020B0604020202020204" pitchFamily="34" charset="0"/>
              </a:rPr>
              <a:t>th</a:t>
            </a:r>
            <a:r>
              <a:rPr lang="it-IT" sz="2000" b="1" baseline="30000" dirty="0" smtClean="0">
                <a:solidFill>
                  <a:srgbClr val="002060"/>
                </a:solidFill>
                <a:latin typeface="Arial" panose="020B0604020202020204" pitchFamily="34" charset="0"/>
                <a:ea typeface="ＭＳ Ｐゴシック" charset="0"/>
                <a:cs typeface="Arial" panose="020B0604020202020204" pitchFamily="34" charset="0"/>
              </a:rPr>
              <a:t> </a:t>
            </a:r>
            <a:r>
              <a:rPr lang="it-IT" sz="2000" b="1" dirty="0" err="1" smtClean="0">
                <a:solidFill>
                  <a:srgbClr val="002060"/>
                </a:solidFill>
                <a:latin typeface="Arial" panose="020B0604020202020204" pitchFamily="34" charset="0"/>
                <a:ea typeface="ＭＳ Ｐゴシック" charset="0"/>
                <a:cs typeface="Arial" panose="020B0604020202020204" pitchFamily="34" charset="0"/>
              </a:rPr>
              <a:t>January</a:t>
            </a:r>
            <a:r>
              <a:rPr lang="it-IT" sz="2000" b="1" dirty="0" smtClean="0">
                <a:solidFill>
                  <a:srgbClr val="002060"/>
                </a:solidFill>
                <a:latin typeface="Arial" panose="020B0604020202020204" pitchFamily="34" charset="0"/>
                <a:ea typeface="ＭＳ Ｐゴシック" charset="0"/>
                <a:cs typeface="Arial" panose="020B0604020202020204" pitchFamily="34" charset="0"/>
              </a:rPr>
              <a:t> 2017 (first </a:t>
            </a:r>
            <a:r>
              <a:rPr lang="it-IT" sz="2000" b="1" dirty="0" err="1" smtClean="0">
                <a:solidFill>
                  <a:srgbClr val="002060"/>
                </a:solidFill>
                <a:latin typeface="Arial" panose="020B0604020202020204" pitchFamily="34" charset="0"/>
                <a:ea typeface="ＭＳ Ｐゴシック" charset="0"/>
                <a:cs typeface="Arial" panose="020B0604020202020204" pitchFamily="34" charset="0"/>
              </a:rPr>
              <a:t>circular</a:t>
            </a:r>
            <a:r>
              <a:rPr lang="it-IT" sz="2000" b="1" dirty="0" smtClean="0">
                <a:solidFill>
                  <a:srgbClr val="002060"/>
                </a:solidFill>
                <a:latin typeface="Arial" panose="020B0604020202020204" pitchFamily="34" charset="0"/>
                <a:ea typeface="ＭＳ Ｐゴシック" charset="0"/>
                <a:cs typeface="Arial" panose="020B0604020202020204" pitchFamily="34" charset="0"/>
              </a:rPr>
              <a:t>)</a:t>
            </a:r>
          </a:p>
          <a:p>
            <a:pPr eaLnBrk="0" fontAlgn="base" hangingPunct="0">
              <a:spcBef>
                <a:spcPct val="0"/>
              </a:spcBef>
              <a:spcAft>
                <a:spcPct val="0"/>
              </a:spcAft>
            </a:pPr>
            <a:r>
              <a:rPr lang="it-IT" sz="2000" b="1" dirty="0" smtClean="0">
                <a:solidFill>
                  <a:srgbClr val="002060"/>
                </a:solidFill>
                <a:latin typeface="Arial" panose="020B0604020202020204" pitchFamily="34" charset="0"/>
                <a:ea typeface="ＭＳ Ｐゴシック" charset="0"/>
                <a:cs typeface="Arial" panose="020B0604020202020204" pitchFamily="34" charset="0"/>
              </a:rPr>
              <a:t>                                  28 </a:t>
            </a:r>
            <a:r>
              <a:rPr lang="it-IT" sz="2000" b="1" baseline="30000" dirty="0" err="1" smtClean="0">
                <a:solidFill>
                  <a:srgbClr val="002060"/>
                </a:solidFill>
                <a:latin typeface="Arial" panose="020B0604020202020204" pitchFamily="34" charset="0"/>
                <a:ea typeface="ＭＳ Ｐゴシック" charset="0"/>
                <a:cs typeface="Arial" panose="020B0604020202020204" pitchFamily="34" charset="0"/>
              </a:rPr>
              <a:t>th</a:t>
            </a:r>
            <a:r>
              <a:rPr lang="it-IT" sz="2000" b="1" dirty="0" smtClean="0">
                <a:solidFill>
                  <a:srgbClr val="002060"/>
                </a:solidFill>
                <a:latin typeface="Arial" panose="020B0604020202020204" pitchFamily="34" charset="0"/>
                <a:ea typeface="ＭＳ Ｐゴシック" charset="0"/>
                <a:cs typeface="Arial" panose="020B0604020202020204" pitchFamily="34" charset="0"/>
              </a:rPr>
              <a:t> </a:t>
            </a:r>
            <a:r>
              <a:rPr lang="it-IT" sz="2000" b="1" dirty="0" err="1" smtClean="0">
                <a:solidFill>
                  <a:srgbClr val="002060"/>
                </a:solidFill>
                <a:latin typeface="Arial" panose="020B0604020202020204" pitchFamily="34" charset="0"/>
                <a:ea typeface="ＭＳ Ｐゴシック" charset="0"/>
                <a:cs typeface="Arial" panose="020B0604020202020204" pitchFamily="34" charset="0"/>
              </a:rPr>
              <a:t>February</a:t>
            </a:r>
            <a:r>
              <a:rPr lang="it-IT" sz="2000" b="1" dirty="0" smtClean="0">
                <a:solidFill>
                  <a:srgbClr val="002060"/>
                </a:solidFill>
                <a:latin typeface="Arial" panose="020B0604020202020204" pitchFamily="34" charset="0"/>
                <a:ea typeface="ＭＳ Ｐゴシック" charset="0"/>
                <a:cs typeface="Arial" panose="020B0604020202020204" pitchFamily="34" charset="0"/>
              </a:rPr>
              <a:t> 2017 </a:t>
            </a:r>
            <a:r>
              <a:rPr lang="it-IT" sz="2000" b="1" dirty="0" err="1" smtClean="0">
                <a:solidFill>
                  <a:srgbClr val="002060"/>
                </a:solidFill>
                <a:latin typeface="Arial" panose="020B0604020202020204" pitchFamily="34" charset="0"/>
                <a:ea typeface="ＭＳ Ｐゴシック" charset="0"/>
                <a:cs typeface="Arial" panose="020B0604020202020204" pitchFamily="34" charset="0"/>
              </a:rPr>
              <a:t>deadline</a:t>
            </a:r>
            <a:r>
              <a:rPr lang="it-IT" sz="2000" b="1" dirty="0" smtClean="0">
                <a:solidFill>
                  <a:srgbClr val="002060"/>
                </a:solidFill>
                <a:latin typeface="Arial" panose="020B0604020202020204" pitchFamily="34" charset="0"/>
                <a:ea typeface="ＭＳ Ｐゴシック" charset="0"/>
                <a:cs typeface="Arial" panose="020B0604020202020204" pitchFamily="34" charset="0"/>
              </a:rPr>
              <a:t> for </a:t>
            </a:r>
            <a:r>
              <a:rPr lang="it-IT" sz="2000" b="1" dirty="0" err="1" smtClean="0">
                <a:solidFill>
                  <a:srgbClr val="002060"/>
                </a:solidFill>
                <a:latin typeface="Arial" panose="020B0604020202020204" pitchFamily="34" charset="0"/>
                <a:ea typeface="ＭＳ Ｐゴシック" charset="0"/>
                <a:cs typeface="Arial" panose="020B0604020202020204" pitchFamily="34" charset="0"/>
              </a:rPr>
              <a:t>subscription</a:t>
            </a:r>
            <a:endParaRPr lang="it-IT" sz="2000" b="1" dirty="0">
              <a:solidFill>
                <a:srgbClr val="00206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1759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2"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cstate="screen">
            <a:extLst>
              <a:ext uri="{BEBA8EAE-BF5A-486C-A8C5-ECC9F3942E4B}">
                <a14:imgProps xmlns:a14="http://schemas.microsoft.com/office/drawing/2010/main">
                  <a14:imgLayer r:embed="rId3">
                    <a14:imgEffect>
                      <a14:artisticCrisscrossEtching/>
                    </a14:imgEffect>
                    <a14:imgEffect>
                      <a14:saturation sat="0"/>
                    </a14:imgEffect>
                  </a14:imgLayer>
                </a14:imgProps>
              </a:ext>
              <a:ext uri="{28A0092B-C50C-407E-A947-70E740481C1C}">
                <a14:useLocalDpi xmlns:a14="http://schemas.microsoft.com/office/drawing/2010/main"/>
              </a:ext>
            </a:extLst>
          </a:blip>
          <a:srcRect/>
          <a:stretch/>
        </p:blipFill>
        <p:spPr>
          <a:xfrm>
            <a:off x="0" y="1544587"/>
            <a:ext cx="9144000" cy="5329238"/>
          </a:xfrm>
          <a:prstGeom prst="rect">
            <a:avLst/>
          </a:prstGeom>
          <a:ln>
            <a:noFill/>
          </a:ln>
          <a:effectLst>
            <a:softEdge rad="112500"/>
          </a:effectLst>
        </p:spPr>
      </p:pic>
      <p:sp>
        <p:nvSpPr>
          <p:cNvPr id="20" name="CasellaDiTesto 19"/>
          <p:cNvSpPr txBox="1"/>
          <p:nvPr/>
        </p:nvSpPr>
        <p:spPr>
          <a:xfrm>
            <a:off x="0" y="157294"/>
            <a:ext cx="9144000" cy="1661993"/>
          </a:xfrm>
          <a:prstGeom prst="rect">
            <a:avLst/>
          </a:prstGeom>
          <a:noFill/>
        </p:spPr>
        <p:txBody>
          <a:bodyPr wrap="square" rtlCol="0">
            <a:spAutoFit/>
          </a:bodyPr>
          <a:lstStyle/>
          <a:p>
            <a:pPr algn="ctr" eaLnBrk="0" fontAlgn="base" hangingPunct="0">
              <a:spcBef>
                <a:spcPct val="0"/>
              </a:spcBef>
              <a:spcAft>
                <a:spcPct val="0"/>
              </a:spcAft>
            </a:pPr>
            <a:r>
              <a:rPr lang="it-IT" sz="2800" b="1" i="1" dirty="0" smtClean="0">
                <a:solidFill>
                  <a:srgbClr val="002060"/>
                </a:solidFill>
                <a:latin typeface="Aharoni" panose="02010803020104030203" pitchFamily="2" charset="-79"/>
                <a:ea typeface="ＭＳ Ｐゴシック" charset="0"/>
                <a:cs typeface="Aharoni" panose="02010803020104030203" pitchFamily="2" charset="-79"/>
              </a:rPr>
              <a:t>PLIOCENE – PLEISTOCENE CONTINENTAL DEPOSITS</a:t>
            </a:r>
          </a:p>
          <a:p>
            <a:pPr algn="ctr" eaLnBrk="0" fontAlgn="base" hangingPunct="0">
              <a:spcBef>
                <a:spcPct val="0"/>
              </a:spcBef>
              <a:spcAft>
                <a:spcPct val="0"/>
              </a:spcAft>
            </a:pPr>
            <a:r>
              <a:rPr lang="it-IT" sz="2800" b="1" i="1" dirty="0" smtClean="0">
                <a:solidFill>
                  <a:srgbClr val="002060"/>
                </a:solidFill>
                <a:latin typeface="Aharoni" panose="02010803020104030203" pitchFamily="2" charset="-79"/>
                <a:ea typeface="ＭＳ Ｐゴシック" charset="0"/>
                <a:cs typeface="Aharoni" panose="02010803020104030203" pitchFamily="2" charset="-79"/>
              </a:rPr>
              <a:t>OF NORTHERN APENNINES</a:t>
            </a:r>
          </a:p>
          <a:p>
            <a:pPr algn="ctr" eaLnBrk="0" fontAlgn="base" hangingPunct="0">
              <a:spcBef>
                <a:spcPct val="0"/>
              </a:spcBef>
              <a:spcAft>
                <a:spcPct val="0"/>
              </a:spcAft>
            </a:pPr>
            <a:r>
              <a:rPr lang="it-IT" b="1" i="1" dirty="0" smtClean="0">
                <a:solidFill>
                  <a:srgbClr val="002060"/>
                </a:solidFill>
                <a:latin typeface="Arial" panose="020B0604020202020204" pitchFamily="34" charset="0"/>
                <a:ea typeface="ＭＳ Ｐゴシック" charset="0"/>
                <a:cs typeface="Arial" panose="020B0604020202020204" pitchFamily="34" charset="0"/>
              </a:rPr>
              <a:t>16 – 18</a:t>
            </a:r>
            <a:r>
              <a:rPr lang="it-IT" b="1" i="1" baseline="30000" dirty="0" smtClean="0">
                <a:solidFill>
                  <a:srgbClr val="002060"/>
                </a:solidFill>
                <a:latin typeface="Arial" panose="020B0604020202020204" pitchFamily="34" charset="0"/>
                <a:ea typeface="ＭＳ Ｐゴシック" charset="0"/>
                <a:cs typeface="Arial" panose="020B0604020202020204" pitchFamily="34" charset="0"/>
              </a:rPr>
              <a:t>th</a:t>
            </a:r>
            <a:r>
              <a:rPr lang="it-IT" b="1" i="1" dirty="0" smtClean="0">
                <a:solidFill>
                  <a:srgbClr val="002060"/>
                </a:solidFill>
                <a:latin typeface="Arial" panose="020B0604020202020204" pitchFamily="34" charset="0"/>
                <a:ea typeface="ＭＳ Ｐゴシック" charset="0"/>
                <a:cs typeface="Arial" panose="020B0604020202020204" pitchFamily="34" charset="0"/>
              </a:rPr>
              <a:t> </a:t>
            </a:r>
            <a:r>
              <a:rPr lang="it-IT" b="1" i="1" dirty="0" err="1" smtClean="0">
                <a:solidFill>
                  <a:srgbClr val="002060"/>
                </a:solidFill>
                <a:latin typeface="Arial" panose="020B0604020202020204" pitchFamily="34" charset="0"/>
                <a:ea typeface="ＭＳ Ｐゴシック" charset="0"/>
                <a:cs typeface="Arial" panose="020B0604020202020204" pitchFamily="34" charset="0"/>
              </a:rPr>
              <a:t>June</a:t>
            </a:r>
            <a:r>
              <a:rPr lang="it-IT" b="1" i="1" dirty="0" smtClean="0">
                <a:solidFill>
                  <a:srgbClr val="002060"/>
                </a:solidFill>
                <a:latin typeface="Arial" panose="020B0604020202020204" pitchFamily="34" charset="0"/>
                <a:ea typeface="ＭＳ Ｐゴシック" charset="0"/>
                <a:cs typeface="Arial" panose="020B0604020202020204" pitchFamily="34" charset="0"/>
              </a:rPr>
              <a:t> 2017, Perugia, </a:t>
            </a:r>
            <a:r>
              <a:rPr lang="it-IT" b="1" i="1" dirty="0" err="1" smtClean="0">
                <a:solidFill>
                  <a:srgbClr val="002060"/>
                </a:solidFill>
                <a:latin typeface="Arial" panose="020B0604020202020204" pitchFamily="34" charset="0"/>
                <a:ea typeface="ＭＳ Ｐゴシック" charset="0"/>
                <a:cs typeface="Arial" panose="020B0604020202020204" pitchFamily="34" charset="0"/>
              </a:rPr>
              <a:t>Italy</a:t>
            </a:r>
            <a:endParaRPr lang="it-IT" b="1" i="1" dirty="0">
              <a:solidFill>
                <a:srgbClr val="002060"/>
              </a:solidFill>
              <a:latin typeface="Arial" panose="020B0604020202020204" pitchFamily="34" charset="0"/>
              <a:ea typeface="ＭＳ Ｐゴシック" charset="0"/>
              <a:cs typeface="Arial" panose="020B0604020202020204" pitchFamily="34" charset="0"/>
            </a:endParaRPr>
          </a:p>
        </p:txBody>
      </p:sp>
      <p:sp>
        <p:nvSpPr>
          <p:cNvPr id="8" name="Rettangolo 7"/>
          <p:cNvSpPr/>
          <p:nvPr/>
        </p:nvSpPr>
        <p:spPr>
          <a:xfrm>
            <a:off x="0" y="0"/>
            <a:ext cx="9144000" cy="6858000"/>
          </a:xfrm>
          <a:prstGeom prst="rect">
            <a:avLst/>
          </a:prstGeom>
          <a:solidFill>
            <a:schemeClr val="tx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2400">
              <a:solidFill>
                <a:prstClr val="white"/>
              </a:solidFill>
              <a:latin typeface="Constantia"/>
            </a:endParaRPr>
          </a:p>
        </p:txBody>
      </p:sp>
      <p:grpSp>
        <p:nvGrpSpPr>
          <p:cNvPr id="2" name="Gruppo 1"/>
          <p:cNvGrpSpPr/>
          <p:nvPr/>
        </p:nvGrpSpPr>
        <p:grpSpPr>
          <a:xfrm>
            <a:off x="135412" y="1809257"/>
            <a:ext cx="3250369" cy="1826962"/>
            <a:chOff x="146263" y="1616106"/>
            <a:chExt cx="3250369" cy="1826962"/>
          </a:xfrm>
        </p:grpSpPr>
        <p:pic>
          <p:nvPicPr>
            <p:cNvPr id="21"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6263" y="1616106"/>
              <a:ext cx="3250369" cy="18269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2" name="Ovale 21"/>
            <p:cNvSpPr/>
            <p:nvPr/>
          </p:nvSpPr>
          <p:spPr>
            <a:xfrm>
              <a:off x="1977408" y="2536990"/>
              <a:ext cx="99592" cy="948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2400">
                <a:solidFill>
                  <a:prstClr val="white"/>
                </a:solidFill>
                <a:latin typeface="Constantia"/>
              </a:endParaRPr>
            </a:p>
          </p:txBody>
        </p:sp>
        <p:sp>
          <p:nvSpPr>
            <p:cNvPr id="23" name="Ovale 22"/>
            <p:cNvSpPr/>
            <p:nvPr/>
          </p:nvSpPr>
          <p:spPr>
            <a:xfrm>
              <a:off x="1155666" y="1838391"/>
              <a:ext cx="99592" cy="9482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2400">
                <a:solidFill>
                  <a:prstClr val="white"/>
                </a:solidFill>
                <a:latin typeface="Constantia"/>
              </a:endParaRPr>
            </a:p>
          </p:txBody>
        </p:sp>
        <p:sp>
          <p:nvSpPr>
            <p:cNvPr id="24" name="Ovale 23"/>
            <p:cNvSpPr/>
            <p:nvPr/>
          </p:nvSpPr>
          <p:spPr>
            <a:xfrm>
              <a:off x="1388028" y="2091437"/>
              <a:ext cx="99592" cy="948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2400">
                <a:solidFill>
                  <a:srgbClr val="FEFAC9">
                    <a:lumMod val="75000"/>
                  </a:srgbClr>
                </a:solidFill>
                <a:latin typeface="Constantia"/>
              </a:endParaRPr>
            </a:p>
          </p:txBody>
        </p:sp>
        <p:sp>
          <p:nvSpPr>
            <p:cNvPr id="25" name="CasellaDiTesto 24"/>
            <p:cNvSpPr txBox="1"/>
            <p:nvPr/>
          </p:nvSpPr>
          <p:spPr>
            <a:xfrm>
              <a:off x="1203982" y="1731916"/>
              <a:ext cx="780983" cy="276999"/>
            </a:xfrm>
            <a:prstGeom prst="rect">
              <a:avLst/>
            </a:prstGeom>
            <a:noFill/>
          </p:spPr>
          <p:txBody>
            <a:bodyPr wrap="none" rtlCol="0">
              <a:spAutoFit/>
            </a:bodyPr>
            <a:lstStyle/>
            <a:p>
              <a:pPr eaLnBrk="0" fontAlgn="base" hangingPunct="0">
                <a:spcBef>
                  <a:spcPct val="0"/>
                </a:spcBef>
                <a:spcAft>
                  <a:spcPct val="0"/>
                </a:spcAft>
              </a:pPr>
              <a:r>
                <a:rPr lang="it-IT" sz="1200" i="1" dirty="0">
                  <a:solidFill>
                    <a:prstClr val="white"/>
                  </a:solidFill>
                  <a:latin typeface="Arial" charset="0"/>
                  <a:ea typeface="ＭＳ Ｐゴシック" charset="0"/>
                  <a:cs typeface="ＭＳ Ｐゴシック" charset="0"/>
                </a:rPr>
                <a:t>F</a:t>
              </a:r>
              <a:r>
                <a:rPr lang="it-IT" sz="1200" i="1" dirty="0" smtClean="0">
                  <a:solidFill>
                    <a:prstClr val="white"/>
                  </a:solidFill>
                  <a:latin typeface="Arial" charset="0"/>
                  <a:ea typeface="ＭＳ Ｐゴシック" charset="0"/>
                  <a:cs typeface="ＭＳ Ｐゴシック" charset="0"/>
                </a:rPr>
                <a:t>lorence</a:t>
              </a:r>
              <a:endParaRPr lang="it-IT" sz="1200" i="1" dirty="0">
                <a:solidFill>
                  <a:prstClr val="white"/>
                </a:solidFill>
                <a:latin typeface="Arial" charset="0"/>
                <a:ea typeface="ＭＳ Ｐゴシック" charset="0"/>
                <a:cs typeface="ＭＳ Ｐゴシック" charset="0"/>
              </a:endParaRPr>
            </a:p>
          </p:txBody>
        </p:sp>
        <p:sp>
          <p:nvSpPr>
            <p:cNvPr id="26" name="CasellaDiTesto 25"/>
            <p:cNvSpPr txBox="1"/>
            <p:nvPr/>
          </p:nvSpPr>
          <p:spPr>
            <a:xfrm>
              <a:off x="2005878" y="2465444"/>
              <a:ext cx="712054" cy="276999"/>
            </a:xfrm>
            <a:prstGeom prst="rect">
              <a:avLst/>
            </a:prstGeom>
            <a:noFill/>
          </p:spPr>
          <p:txBody>
            <a:bodyPr wrap="none" rtlCol="0">
              <a:spAutoFit/>
            </a:bodyPr>
            <a:lstStyle/>
            <a:p>
              <a:pPr eaLnBrk="0" fontAlgn="base" hangingPunct="0">
                <a:spcBef>
                  <a:spcPct val="0"/>
                </a:spcBef>
                <a:spcAft>
                  <a:spcPct val="0"/>
                </a:spcAft>
              </a:pPr>
              <a:r>
                <a:rPr lang="it-IT" sz="1200" i="1" dirty="0" smtClean="0">
                  <a:solidFill>
                    <a:srgbClr val="FEFAC9">
                      <a:lumMod val="75000"/>
                    </a:srgbClr>
                  </a:solidFill>
                  <a:latin typeface="Arial" charset="0"/>
                  <a:ea typeface="ＭＳ Ｐゴシック" charset="0"/>
                  <a:cs typeface="ＭＳ Ｐゴシック" charset="0"/>
                </a:rPr>
                <a:t>Perugia</a:t>
              </a:r>
              <a:endParaRPr lang="it-IT" sz="1200" i="1" dirty="0">
                <a:solidFill>
                  <a:srgbClr val="FEFAC9">
                    <a:lumMod val="75000"/>
                  </a:srgbClr>
                </a:solidFill>
                <a:latin typeface="Arial" charset="0"/>
                <a:ea typeface="ＭＳ Ｐゴシック" charset="0"/>
                <a:cs typeface="ＭＳ Ｐゴシック" charset="0"/>
              </a:endParaRPr>
            </a:p>
          </p:txBody>
        </p:sp>
        <p:sp>
          <p:nvSpPr>
            <p:cNvPr id="27" name="CasellaDiTesto 26"/>
            <p:cNvSpPr txBox="1"/>
            <p:nvPr/>
          </p:nvSpPr>
          <p:spPr>
            <a:xfrm>
              <a:off x="1408196" y="2008915"/>
              <a:ext cx="1048685" cy="246221"/>
            </a:xfrm>
            <a:prstGeom prst="rect">
              <a:avLst/>
            </a:prstGeom>
            <a:noFill/>
          </p:spPr>
          <p:txBody>
            <a:bodyPr wrap="none" rtlCol="0">
              <a:spAutoFit/>
            </a:bodyPr>
            <a:lstStyle/>
            <a:p>
              <a:pPr eaLnBrk="0" fontAlgn="base" hangingPunct="0">
                <a:spcBef>
                  <a:spcPct val="0"/>
                </a:spcBef>
                <a:spcAft>
                  <a:spcPct val="0"/>
                </a:spcAft>
              </a:pPr>
              <a:r>
                <a:rPr lang="it-IT" sz="1000" i="1" dirty="0" smtClean="0">
                  <a:solidFill>
                    <a:srgbClr val="FEFAC9">
                      <a:lumMod val="75000"/>
                    </a:srgbClr>
                  </a:solidFill>
                  <a:latin typeface="Arial" charset="0"/>
                  <a:ea typeface="ＭＳ Ｐゴシック" charset="0"/>
                  <a:cs typeface="ＭＳ Ｐゴシック" charset="0"/>
                </a:rPr>
                <a:t>Valdarno </a:t>
              </a:r>
              <a:r>
                <a:rPr lang="it-IT" sz="1000" i="1" dirty="0" err="1" smtClean="0">
                  <a:solidFill>
                    <a:srgbClr val="FEFAC9">
                      <a:lumMod val="75000"/>
                    </a:srgbClr>
                  </a:solidFill>
                  <a:latin typeface="Arial" charset="0"/>
                  <a:ea typeface="ＭＳ Ｐゴシック" charset="0"/>
                  <a:cs typeface="ＭＳ Ｐゴシック" charset="0"/>
                </a:rPr>
                <a:t>Basin</a:t>
              </a:r>
              <a:endParaRPr lang="it-IT" sz="1000" i="1" dirty="0">
                <a:solidFill>
                  <a:srgbClr val="FEFAC9">
                    <a:lumMod val="75000"/>
                  </a:srgbClr>
                </a:solidFill>
                <a:latin typeface="Arial" charset="0"/>
                <a:ea typeface="ＭＳ Ｐゴシック" charset="0"/>
                <a:cs typeface="ＭＳ Ｐゴシック" charset="0"/>
              </a:endParaRPr>
            </a:p>
          </p:txBody>
        </p:sp>
      </p:grpSp>
      <p:pic>
        <p:nvPicPr>
          <p:cNvPr id="30" name="Picture 2" descr="E:\Utente\Desktop\BSRG\val.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 y="4057650"/>
            <a:ext cx="9165931" cy="2788447"/>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9" name="Gruppo 28"/>
          <p:cNvGrpSpPr/>
          <p:nvPr/>
        </p:nvGrpSpPr>
        <p:grpSpPr>
          <a:xfrm>
            <a:off x="3747723" y="1539967"/>
            <a:ext cx="5192206" cy="2433953"/>
            <a:chOff x="3747723" y="1539967"/>
            <a:chExt cx="5192206" cy="2433953"/>
          </a:xfrm>
        </p:grpSpPr>
        <p:pic>
          <p:nvPicPr>
            <p:cNvPr id="31" name="Picture 2" descr="E:\Utente\Desktop\BSRG\val.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747723" y="1539967"/>
              <a:ext cx="5192206" cy="1989445"/>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2" descr="E:\Utente\Desktop\BSRG\val.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041877" y="3084904"/>
              <a:ext cx="2702608" cy="889016"/>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grpSp>
      <p:pic>
        <p:nvPicPr>
          <p:cNvPr id="2050" name="Picture 2" descr="E:\Utente\Desktop\BSRG\val.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07710" y="2722738"/>
            <a:ext cx="3751605" cy="3875942"/>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76159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cstate="screen">
            <a:extLst>
              <a:ext uri="{BEBA8EAE-BF5A-486C-A8C5-ECC9F3942E4B}">
                <a14:imgProps xmlns:a14="http://schemas.microsoft.com/office/drawing/2010/main">
                  <a14:imgLayer r:embed="rId3">
                    <a14:imgEffect>
                      <a14:artisticCrisscrossEtching/>
                    </a14:imgEffect>
                    <a14:imgEffect>
                      <a14:saturation sat="0"/>
                    </a14:imgEffect>
                  </a14:imgLayer>
                </a14:imgProps>
              </a:ext>
              <a:ext uri="{28A0092B-C50C-407E-A947-70E740481C1C}">
                <a14:useLocalDpi xmlns:a14="http://schemas.microsoft.com/office/drawing/2010/main"/>
              </a:ext>
            </a:extLst>
          </a:blip>
          <a:srcRect/>
          <a:stretch/>
        </p:blipFill>
        <p:spPr>
          <a:xfrm>
            <a:off x="0" y="1544587"/>
            <a:ext cx="9144000" cy="5329238"/>
          </a:xfrm>
          <a:prstGeom prst="rect">
            <a:avLst/>
          </a:prstGeom>
          <a:ln>
            <a:noFill/>
          </a:ln>
          <a:effectLst>
            <a:softEdge rad="112500"/>
          </a:effectLst>
        </p:spPr>
      </p:pic>
      <p:sp>
        <p:nvSpPr>
          <p:cNvPr id="17" name="CasellaDiTesto 16"/>
          <p:cNvSpPr txBox="1"/>
          <p:nvPr/>
        </p:nvSpPr>
        <p:spPr>
          <a:xfrm>
            <a:off x="0" y="157294"/>
            <a:ext cx="9144000" cy="1661993"/>
          </a:xfrm>
          <a:prstGeom prst="rect">
            <a:avLst/>
          </a:prstGeom>
          <a:noFill/>
        </p:spPr>
        <p:txBody>
          <a:bodyPr wrap="square" rtlCol="0">
            <a:spAutoFit/>
          </a:bodyPr>
          <a:lstStyle/>
          <a:p>
            <a:pPr algn="ctr" eaLnBrk="0" fontAlgn="base" hangingPunct="0">
              <a:spcBef>
                <a:spcPct val="0"/>
              </a:spcBef>
              <a:spcAft>
                <a:spcPct val="0"/>
              </a:spcAft>
            </a:pPr>
            <a:r>
              <a:rPr lang="it-IT" sz="2800" b="1" i="1" dirty="0" smtClean="0">
                <a:solidFill>
                  <a:srgbClr val="002060"/>
                </a:solidFill>
                <a:latin typeface="Aharoni" panose="02010803020104030203" pitchFamily="2" charset="-79"/>
                <a:ea typeface="ＭＳ Ｐゴシック" charset="0"/>
                <a:cs typeface="Aharoni" panose="02010803020104030203" pitchFamily="2" charset="-79"/>
              </a:rPr>
              <a:t>PLIOCENE – PLEISTOCENE CONTINENTAL DEPOSITS</a:t>
            </a:r>
          </a:p>
          <a:p>
            <a:pPr algn="ctr" eaLnBrk="0" fontAlgn="base" hangingPunct="0">
              <a:spcBef>
                <a:spcPct val="0"/>
              </a:spcBef>
              <a:spcAft>
                <a:spcPct val="0"/>
              </a:spcAft>
            </a:pPr>
            <a:r>
              <a:rPr lang="it-IT" sz="2800" b="1" i="1" dirty="0" smtClean="0">
                <a:solidFill>
                  <a:srgbClr val="002060"/>
                </a:solidFill>
                <a:latin typeface="Aharoni" panose="02010803020104030203" pitchFamily="2" charset="-79"/>
                <a:ea typeface="ＭＳ Ｐゴシック" charset="0"/>
                <a:cs typeface="Aharoni" panose="02010803020104030203" pitchFamily="2" charset="-79"/>
              </a:rPr>
              <a:t>OF NORTHERN APENNINES</a:t>
            </a:r>
          </a:p>
          <a:p>
            <a:pPr algn="ctr" eaLnBrk="0" fontAlgn="base" hangingPunct="0">
              <a:spcBef>
                <a:spcPct val="0"/>
              </a:spcBef>
              <a:spcAft>
                <a:spcPct val="0"/>
              </a:spcAft>
            </a:pPr>
            <a:r>
              <a:rPr lang="it-IT" b="1" i="1" dirty="0" smtClean="0">
                <a:solidFill>
                  <a:srgbClr val="002060"/>
                </a:solidFill>
                <a:latin typeface="Arial" panose="020B0604020202020204" pitchFamily="34" charset="0"/>
                <a:ea typeface="ＭＳ Ｐゴシック" charset="0"/>
                <a:cs typeface="Arial" panose="020B0604020202020204" pitchFamily="34" charset="0"/>
              </a:rPr>
              <a:t>16 – 18</a:t>
            </a:r>
            <a:r>
              <a:rPr lang="it-IT" b="1" i="1" baseline="30000" dirty="0" smtClean="0">
                <a:solidFill>
                  <a:srgbClr val="002060"/>
                </a:solidFill>
                <a:latin typeface="Arial" panose="020B0604020202020204" pitchFamily="34" charset="0"/>
                <a:ea typeface="ＭＳ Ｐゴシック" charset="0"/>
                <a:cs typeface="Arial" panose="020B0604020202020204" pitchFamily="34" charset="0"/>
              </a:rPr>
              <a:t>th</a:t>
            </a:r>
            <a:r>
              <a:rPr lang="it-IT" b="1" i="1" dirty="0" smtClean="0">
                <a:solidFill>
                  <a:srgbClr val="002060"/>
                </a:solidFill>
                <a:latin typeface="Arial" panose="020B0604020202020204" pitchFamily="34" charset="0"/>
                <a:ea typeface="ＭＳ Ｐゴシック" charset="0"/>
                <a:cs typeface="Arial" panose="020B0604020202020204" pitchFamily="34" charset="0"/>
              </a:rPr>
              <a:t> </a:t>
            </a:r>
            <a:r>
              <a:rPr lang="it-IT" b="1" i="1" dirty="0" err="1" smtClean="0">
                <a:solidFill>
                  <a:srgbClr val="002060"/>
                </a:solidFill>
                <a:latin typeface="Arial" panose="020B0604020202020204" pitchFamily="34" charset="0"/>
                <a:ea typeface="ＭＳ Ｐゴシック" charset="0"/>
                <a:cs typeface="Arial" panose="020B0604020202020204" pitchFamily="34" charset="0"/>
              </a:rPr>
              <a:t>June</a:t>
            </a:r>
            <a:r>
              <a:rPr lang="it-IT" b="1" i="1" dirty="0" smtClean="0">
                <a:solidFill>
                  <a:srgbClr val="002060"/>
                </a:solidFill>
                <a:latin typeface="Arial" panose="020B0604020202020204" pitchFamily="34" charset="0"/>
                <a:ea typeface="ＭＳ Ｐゴシック" charset="0"/>
                <a:cs typeface="Arial" panose="020B0604020202020204" pitchFamily="34" charset="0"/>
              </a:rPr>
              <a:t> 2017, Perugia, </a:t>
            </a:r>
            <a:r>
              <a:rPr lang="it-IT" b="1" i="1" dirty="0" err="1" smtClean="0">
                <a:solidFill>
                  <a:srgbClr val="002060"/>
                </a:solidFill>
                <a:latin typeface="Arial" panose="020B0604020202020204" pitchFamily="34" charset="0"/>
                <a:ea typeface="ＭＳ Ｐゴシック" charset="0"/>
                <a:cs typeface="Arial" panose="020B0604020202020204" pitchFamily="34" charset="0"/>
              </a:rPr>
              <a:t>Italy</a:t>
            </a:r>
            <a:endParaRPr lang="it-IT" b="1" i="1" dirty="0">
              <a:solidFill>
                <a:srgbClr val="002060"/>
              </a:solidFill>
              <a:latin typeface="Arial" panose="020B0604020202020204" pitchFamily="34" charset="0"/>
              <a:ea typeface="ＭＳ Ｐゴシック" charset="0"/>
              <a:cs typeface="Arial" panose="020B0604020202020204" pitchFamily="34" charset="0"/>
            </a:endParaRPr>
          </a:p>
        </p:txBody>
      </p:sp>
      <p:sp>
        <p:nvSpPr>
          <p:cNvPr id="8" name="Rettangolo 7"/>
          <p:cNvSpPr/>
          <p:nvPr/>
        </p:nvSpPr>
        <p:spPr>
          <a:xfrm>
            <a:off x="0" y="0"/>
            <a:ext cx="9144000" cy="6858000"/>
          </a:xfrm>
          <a:prstGeom prst="rect">
            <a:avLst/>
          </a:prstGeom>
          <a:solidFill>
            <a:schemeClr val="tx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2400">
              <a:solidFill>
                <a:prstClr val="white"/>
              </a:solidFill>
              <a:latin typeface="Constantia"/>
            </a:endParaRPr>
          </a:p>
        </p:txBody>
      </p:sp>
      <p:pic>
        <p:nvPicPr>
          <p:cNvPr id="16" name="Segnaposto contenuto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4475036"/>
            <a:ext cx="9144000" cy="2440066"/>
          </a:xfrm>
          <a:prstGeom prst="rect">
            <a:avLst/>
          </a:prstGeom>
        </p:spPr>
      </p:pic>
      <p:pic>
        <p:nvPicPr>
          <p:cNvPr id="18" name="Picture 6" descr="fi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6264" y="3443069"/>
            <a:ext cx="4587483" cy="1455908"/>
          </a:xfrm>
          <a:prstGeom prst="rect">
            <a:avLst/>
          </a:prstGeom>
          <a:noFill/>
          <a:ln w="9525">
            <a:solidFill>
              <a:srgbClr val="FF0000"/>
            </a:solidFill>
            <a:miter lim="800000"/>
            <a:headEnd/>
            <a:tailEnd/>
          </a:ln>
        </p:spPr>
      </p:pic>
      <p:pic>
        <p:nvPicPr>
          <p:cNvPr id="21" name="Picture 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46263" y="1616106"/>
            <a:ext cx="3250369" cy="18269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9" name="Immagine 1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981945" y="1835243"/>
            <a:ext cx="2196531" cy="1910704"/>
          </a:xfrm>
          <a:prstGeom prst="rect">
            <a:avLst/>
          </a:prstGeom>
        </p:spPr>
      </p:pic>
      <p:pic>
        <p:nvPicPr>
          <p:cNvPr id="20" name="Immagine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99098" y="2048394"/>
            <a:ext cx="3910937" cy="2641962"/>
          </a:xfrm>
          <a:prstGeom prst="rect">
            <a:avLst/>
          </a:prstGeom>
        </p:spPr>
      </p:pic>
      <p:sp>
        <p:nvSpPr>
          <p:cNvPr id="22" name="Ovale 21"/>
          <p:cNvSpPr/>
          <p:nvPr/>
        </p:nvSpPr>
        <p:spPr>
          <a:xfrm>
            <a:off x="1977408" y="2536990"/>
            <a:ext cx="99592" cy="948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2400">
              <a:solidFill>
                <a:prstClr val="white"/>
              </a:solidFill>
              <a:latin typeface="Constantia"/>
            </a:endParaRPr>
          </a:p>
        </p:txBody>
      </p:sp>
      <p:sp>
        <p:nvSpPr>
          <p:cNvPr id="23" name="Ovale 22"/>
          <p:cNvSpPr/>
          <p:nvPr/>
        </p:nvSpPr>
        <p:spPr>
          <a:xfrm>
            <a:off x="1200446" y="2255136"/>
            <a:ext cx="99592" cy="9482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2400">
              <a:solidFill>
                <a:prstClr val="white"/>
              </a:solidFill>
              <a:latin typeface="Constantia"/>
            </a:endParaRPr>
          </a:p>
        </p:txBody>
      </p:sp>
      <p:sp>
        <p:nvSpPr>
          <p:cNvPr id="24" name="Ovale 23"/>
          <p:cNvSpPr/>
          <p:nvPr/>
        </p:nvSpPr>
        <p:spPr>
          <a:xfrm>
            <a:off x="1388028" y="2405624"/>
            <a:ext cx="99592" cy="948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2400">
              <a:solidFill>
                <a:srgbClr val="FEFAC9">
                  <a:lumMod val="75000"/>
                </a:srgbClr>
              </a:solidFill>
              <a:latin typeface="Constantia"/>
            </a:endParaRPr>
          </a:p>
        </p:txBody>
      </p:sp>
      <p:sp>
        <p:nvSpPr>
          <p:cNvPr id="25" name="CasellaDiTesto 24"/>
          <p:cNvSpPr txBox="1"/>
          <p:nvPr/>
        </p:nvSpPr>
        <p:spPr>
          <a:xfrm>
            <a:off x="683701" y="2072965"/>
            <a:ext cx="616337" cy="276999"/>
          </a:xfrm>
          <a:prstGeom prst="rect">
            <a:avLst/>
          </a:prstGeom>
          <a:noFill/>
        </p:spPr>
        <p:txBody>
          <a:bodyPr wrap="none" rtlCol="0">
            <a:spAutoFit/>
          </a:bodyPr>
          <a:lstStyle/>
          <a:p>
            <a:pPr eaLnBrk="0" fontAlgn="base" hangingPunct="0">
              <a:spcBef>
                <a:spcPct val="0"/>
              </a:spcBef>
              <a:spcAft>
                <a:spcPct val="0"/>
              </a:spcAft>
            </a:pPr>
            <a:r>
              <a:rPr lang="it-IT" sz="1200" i="1" dirty="0" smtClean="0">
                <a:solidFill>
                  <a:prstClr val="white"/>
                </a:solidFill>
                <a:latin typeface="Arial" charset="0"/>
                <a:ea typeface="ＭＳ Ｐゴシック" charset="0"/>
                <a:cs typeface="ＭＳ Ｐゴシック" charset="0"/>
              </a:rPr>
              <a:t>Siena</a:t>
            </a:r>
            <a:endParaRPr lang="it-IT" sz="1200" i="1" dirty="0">
              <a:solidFill>
                <a:prstClr val="white"/>
              </a:solidFill>
              <a:latin typeface="Arial" charset="0"/>
              <a:ea typeface="ＭＳ Ｐゴシック" charset="0"/>
              <a:cs typeface="ＭＳ Ｐゴシック" charset="0"/>
            </a:endParaRPr>
          </a:p>
        </p:txBody>
      </p:sp>
      <p:sp>
        <p:nvSpPr>
          <p:cNvPr id="26" name="CasellaDiTesto 25"/>
          <p:cNvSpPr txBox="1"/>
          <p:nvPr/>
        </p:nvSpPr>
        <p:spPr>
          <a:xfrm>
            <a:off x="2005878" y="2465444"/>
            <a:ext cx="712054" cy="276999"/>
          </a:xfrm>
          <a:prstGeom prst="rect">
            <a:avLst/>
          </a:prstGeom>
          <a:noFill/>
        </p:spPr>
        <p:txBody>
          <a:bodyPr wrap="none" rtlCol="0">
            <a:spAutoFit/>
          </a:bodyPr>
          <a:lstStyle/>
          <a:p>
            <a:pPr eaLnBrk="0" fontAlgn="base" hangingPunct="0">
              <a:spcBef>
                <a:spcPct val="0"/>
              </a:spcBef>
              <a:spcAft>
                <a:spcPct val="0"/>
              </a:spcAft>
            </a:pPr>
            <a:r>
              <a:rPr lang="it-IT" sz="1200" i="1" dirty="0" smtClean="0">
                <a:solidFill>
                  <a:srgbClr val="FEFAC9">
                    <a:lumMod val="75000"/>
                  </a:srgbClr>
                </a:solidFill>
                <a:latin typeface="Arial" charset="0"/>
                <a:ea typeface="ＭＳ Ｐゴシック" charset="0"/>
                <a:cs typeface="ＭＳ Ｐゴシック" charset="0"/>
              </a:rPr>
              <a:t>Perugia</a:t>
            </a:r>
            <a:endParaRPr lang="it-IT" sz="1200" i="1" dirty="0">
              <a:solidFill>
                <a:srgbClr val="FEFAC9">
                  <a:lumMod val="75000"/>
                </a:srgbClr>
              </a:solidFill>
              <a:latin typeface="Arial" charset="0"/>
              <a:ea typeface="ＭＳ Ｐゴシック" charset="0"/>
              <a:cs typeface="ＭＳ Ｐゴシック" charset="0"/>
            </a:endParaRPr>
          </a:p>
        </p:txBody>
      </p:sp>
      <p:sp>
        <p:nvSpPr>
          <p:cNvPr id="27" name="CasellaDiTesto 26"/>
          <p:cNvSpPr txBox="1"/>
          <p:nvPr/>
        </p:nvSpPr>
        <p:spPr>
          <a:xfrm>
            <a:off x="736514" y="2465444"/>
            <a:ext cx="1127048" cy="246221"/>
          </a:xfrm>
          <a:prstGeom prst="rect">
            <a:avLst/>
          </a:prstGeom>
          <a:noFill/>
        </p:spPr>
        <p:txBody>
          <a:bodyPr wrap="none" rtlCol="0">
            <a:spAutoFit/>
          </a:bodyPr>
          <a:lstStyle/>
          <a:p>
            <a:pPr eaLnBrk="0" fontAlgn="base" hangingPunct="0">
              <a:spcBef>
                <a:spcPct val="0"/>
              </a:spcBef>
              <a:spcAft>
                <a:spcPct val="0"/>
              </a:spcAft>
            </a:pPr>
            <a:r>
              <a:rPr lang="it-IT" sz="1000" i="1" dirty="0" smtClean="0">
                <a:solidFill>
                  <a:srgbClr val="FEFAC9">
                    <a:lumMod val="75000"/>
                  </a:srgbClr>
                </a:solidFill>
                <a:latin typeface="Arial" charset="0"/>
                <a:ea typeface="ＭＳ Ｐゴシック" charset="0"/>
                <a:cs typeface="ＭＳ Ｐゴシック" charset="0"/>
              </a:rPr>
              <a:t>Rapolano terme</a:t>
            </a:r>
            <a:endParaRPr lang="it-IT" sz="1000" i="1" dirty="0">
              <a:solidFill>
                <a:srgbClr val="FEFAC9">
                  <a:lumMod val="75000"/>
                </a:srgbClr>
              </a:solidFill>
              <a:latin typeface="Arial" charset="0"/>
              <a:ea typeface="ＭＳ Ｐゴシック" charset="0"/>
              <a:cs typeface="ＭＳ Ｐゴシック" charset="0"/>
            </a:endParaRPr>
          </a:p>
        </p:txBody>
      </p:sp>
      <p:sp>
        <p:nvSpPr>
          <p:cNvPr id="2" name="Rettangolo 1"/>
          <p:cNvSpPr/>
          <p:nvPr/>
        </p:nvSpPr>
        <p:spPr>
          <a:xfrm>
            <a:off x="683701" y="2255136"/>
            <a:ext cx="7714447" cy="2643841"/>
          </a:xfrm>
          <a:prstGeom prst="rect">
            <a:avLst/>
          </a:prstGeom>
          <a:solidFill>
            <a:schemeClr val="accent3">
              <a:lumMod val="40000"/>
              <a:lumOff val="60000"/>
            </a:schemeClr>
          </a:solidFill>
          <a:effectLst>
            <a:glow rad="228600">
              <a:schemeClr val="accent2">
                <a:satMod val="175000"/>
                <a:alpha val="40000"/>
              </a:schemeClr>
            </a:glow>
            <a:softEdge rad="393700"/>
          </a:effectLst>
        </p:spPr>
        <p:txBody>
          <a:bodyPr wrap="none" lIns="91440" tIns="45720" rIns="91440" bIns="45720">
            <a:prstTxWarp prst="textSlantU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0" fontAlgn="base" hangingPunct="0">
              <a:spcBef>
                <a:spcPct val="0"/>
              </a:spcBef>
              <a:spcAft>
                <a:spcPct val="0"/>
              </a:spcAft>
            </a:pPr>
            <a:r>
              <a:rPr lang="it-IT" sz="5400" b="1" spc="50" dirty="0" smtClean="0">
                <a:ln w="11430"/>
                <a:solidFill>
                  <a:srgbClr val="FF0000"/>
                </a:solidFill>
                <a:effectLst>
                  <a:outerShdw blurRad="76200" dist="50800" dir="5400000" algn="tl" rotWithShape="0">
                    <a:srgbClr val="000000">
                      <a:alpha val="65000"/>
                    </a:srgbClr>
                  </a:outerShdw>
                </a:effectLst>
                <a:latin typeface="Arial" charset="0"/>
                <a:ea typeface="ＭＳ Ｐゴシック" charset="0"/>
                <a:cs typeface="ＭＳ Ｐゴシック" charset="0"/>
              </a:rPr>
              <a:t>SEE YOU IN PERUGIA!!!</a:t>
            </a:r>
            <a:endParaRPr lang="it-IT" sz="5400" b="1" spc="50" dirty="0">
              <a:ln w="11430"/>
              <a:solidFill>
                <a:srgbClr val="FF0000"/>
              </a:solidFill>
              <a:effectLst>
                <a:outerShdw blurRad="76200" dist="50800" dir="5400000" algn="tl" rotWithShape="0">
                  <a:srgbClr val="000000">
                    <a:alpha val="65000"/>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522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285075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Picture 5" descr="sourc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282700"/>
            <a:ext cx="7620000" cy="4292600"/>
          </a:xfrm>
          <a:prstGeom prst="rect">
            <a:avLst/>
          </a:prstGeom>
        </p:spPr>
      </p:pic>
      <p:sp>
        <p:nvSpPr>
          <p:cNvPr id="7" name="TextBox 6"/>
          <p:cNvSpPr txBox="1"/>
          <p:nvPr/>
        </p:nvSpPr>
        <p:spPr>
          <a:xfrm>
            <a:off x="3844580" y="5661248"/>
            <a:ext cx="1531677" cy="369332"/>
          </a:xfrm>
          <a:prstGeom prst="rect">
            <a:avLst/>
          </a:prstGeom>
          <a:noFill/>
        </p:spPr>
        <p:txBody>
          <a:bodyPr wrap="none" rtlCol="0">
            <a:spAutoFit/>
          </a:bodyPr>
          <a:lstStyle/>
          <a:p>
            <a:pPr algn="ctr"/>
            <a:r>
              <a:rPr lang="en-GB" b="1" dirty="0" smtClean="0">
                <a:latin typeface="Arial"/>
                <a:cs typeface="Arial"/>
              </a:rPr>
              <a:t>#</a:t>
            </a:r>
            <a:r>
              <a:rPr lang="en-GB" b="1" dirty="0" err="1" smtClean="0">
                <a:latin typeface="Arial"/>
                <a:cs typeface="Arial"/>
              </a:rPr>
              <a:t>MakeItRain</a:t>
            </a:r>
            <a:endParaRPr lang="en-GB" b="1" dirty="0">
              <a:latin typeface="Arial"/>
              <a:cs typeface="Arial"/>
            </a:endParaRPr>
          </a:p>
        </p:txBody>
      </p:sp>
    </p:spTree>
    <p:extLst>
      <p:ext uri="{BB962C8B-B14F-4D97-AF65-F5344CB8AC3E}">
        <p14:creationId xmlns:p14="http://schemas.microsoft.com/office/powerpoint/2010/main" val="19292161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679738"/>
            <a:ext cx="8405809" cy="5909311"/>
          </a:xfrm>
          <a:prstGeom prst="rect">
            <a:avLst/>
          </a:prstGeom>
          <a:noFill/>
        </p:spPr>
        <p:txBody>
          <a:bodyPr wrap="square" rtlCol="0">
            <a:spAutoFit/>
          </a:bodyPr>
          <a:lstStyle/>
          <a:p>
            <a:endParaRPr lang="en-GB" dirty="0" smtClean="0"/>
          </a:p>
          <a:p>
            <a:r>
              <a:rPr lang="en-GB" b="1" dirty="0" smtClean="0"/>
              <a:t>Current opening balance 01/01/2016: </a:t>
            </a:r>
            <a:r>
              <a:rPr lang="en-GB" b="1" dirty="0" smtClean="0">
                <a:solidFill>
                  <a:srgbClr val="FF0000"/>
                </a:solidFill>
              </a:rPr>
              <a:t>£9743.50</a:t>
            </a:r>
          </a:p>
          <a:p>
            <a:r>
              <a:rPr lang="en-GB" b="1" dirty="0" smtClean="0"/>
              <a:t>Current “closing” balance 16/12/2016: </a:t>
            </a:r>
            <a:r>
              <a:rPr lang="en-GB" b="1" dirty="0" smtClean="0">
                <a:solidFill>
                  <a:srgbClr val="FF0000"/>
                </a:solidFill>
              </a:rPr>
              <a:t>£6745.38</a:t>
            </a:r>
          </a:p>
          <a:p>
            <a:endParaRPr lang="en-GB" dirty="0" smtClean="0"/>
          </a:p>
          <a:p>
            <a:r>
              <a:rPr lang="en-GB" b="1" dirty="0" smtClean="0">
                <a:solidFill>
                  <a:srgbClr val="FF0000"/>
                </a:solidFill>
              </a:rPr>
              <a:t>Savings account: £18.5K (making little interest)</a:t>
            </a:r>
            <a:endParaRPr lang="en-GB" b="1" dirty="0">
              <a:solidFill>
                <a:srgbClr val="FF0000"/>
              </a:solidFill>
            </a:endParaRPr>
          </a:p>
          <a:p>
            <a:endParaRPr lang="en-GB" dirty="0"/>
          </a:p>
          <a:p>
            <a:r>
              <a:rPr lang="en-GB" b="1" u="sng" dirty="0" smtClean="0"/>
              <a:t>Activities this year:</a:t>
            </a:r>
          </a:p>
          <a:p>
            <a:pPr marL="363538" indent="-182563">
              <a:buFont typeface="Arial"/>
              <a:buChar char="•"/>
            </a:pPr>
            <a:r>
              <a:rPr lang="en-GB" dirty="0" smtClean="0"/>
              <a:t>Prizes (Farrell/</a:t>
            </a:r>
            <a:r>
              <a:rPr lang="en-GB" dirty="0"/>
              <a:t>H</a:t>
            </a:r>
            <a:r>
              <a:rPr lang="en-GB" dirty="0" smtClean="0"/>
              <a:t>arwood)</a:t>
            </a:r>
            <a:r>
              <a:rPr lang="en-GB" b="1" dirty="0" smtClean="0"/>
              <a:t>: </a:t>
            </a:r>
            <a:r>
              <a:rPr lang="en-GB" b="1" dirty="0" smtClean="0">
                <a:solidFill>
                  <a:srgbClr val="FF0000"/>
                </a:solidFill>
              </a:rPr>
              <a:t>-£1,440</a:t>
            </a:r>
          </a:p>
          <a:p>
            <a:pPr marL="363538" indent="-182563">
              <a:buFont typeface="Arial"/>
              <a:buChar char="•"/>
            </a:pPr>
            <a:r>
              <a:rPr lang="en-GB" dirty="0" smtClean="0"/>
              <a:t>PG Fieldtrip (Northumbria): </a:t>
            </a:r>
            <a:r>
              <a:rPr lang="en-GB" b="1" dirty="0" smtClean="0">
                <a:solidFill>
                  <a:srgbClr val="FF0000"/>
                </a:solidFill>
              </a:rPr>
              <a:t>-£657.28</a:t>
            </a:r>
          </a:p>
          <a:p>
            <a:pPr marL="363538" indent="-182563">
              <a:buFont typeface="Arial"/>
              <a:buChar char="•"/>
            </a:pPr>
            <a:r>
              <a:rPr lang="en-GB" dirty="0" smtClean="0"/>
              <a:t>Webinar (Reesink): </a:t>
            </a:r>
            <a:r>
              <a:rPr lang="en-GB" b="1" dirty="0" smtClean="0">
                <a:solidFill>
                  <a:srgbClr val="FF0000"/>
                </a:solidFill>
              </a:rPr>
              <a:t>-£250.00</a:t>
            </a:r>
          </a:p>
          <a:p>
            <a:pPr marL="363538" indent="-182563">
              <a:buFont typeface="Arial"/>
              <a:buChar char="•"/>
            </a:pPr>
            <a:r>
              <a:rPr lang="en-GB" dirty="0" smtClean="0"/>
              <a:t>Running Website (Patacci): </a:t>
            </a:r>
            <a:r>
              <a:rPr lang="en-GB" b="1" dirty="0" smtClean="0">
                <a:solidFill>
                  <a:srgbClr val="FF0000"/>
                </a:solidFill>
              </a:rPr>
              <a:t>-£40.85</a:t>
            </a:r>
            <a:endParaRPr lang="en-GB" b="1" dirty="0">
              <a:solidFill>
                <a:srgbClr val="FF0000"/>
              </a:solidFill>
            </a:endParaRPr>
          </a:p>
          <a:p>
            <a:pPr marL="363538" indent="-182563">
              <a:buFont typeface="Arial"/>
              <a:buChar char="•"/>
            </a:pPr>
            <a:r>
              <a:rPr lang="en-GB" dirty="0" smtClean="0"/>
              <a:t>AGM: </a:t>
            </a:r>
            <a:r>
              <a:rPr lang="en-GB" b="1" dirty="0">
                <a:solidFill>
                  <a:srgbClr val="FF0000"/>
                </a:solidFill>
              </a:rPr>
              <a:t>+428.32 to +928.32 </a:t>
            </a:r>
            <a:r>
              <a:rPr lang="en-GB" dirty="0"/>
              <a:t>(estimate)</a:t>
            </a:r>
          </a:p>
          <a:p>
            <a:endParaRPr lang="en-GB" dirty="0"/>
          </a:p>
          <a:p>
            <a:r>
              <a:rPr lang="en-GB" dirty="0" smtClean="0"/>
              <a:t>Set-up of Trevor Elliott Fund: </a:t>
            </a:r>
            <a:r>
              <a:rPr lang="en-GB" b="1" dirty="0" smtClean="0">
                <a:solidFill>
                  <a:srgbClr val="FF0000"/>
                </a:solidFill>
              </a:rPr>
              <a:t>+£2,700</a:t>
            </a:r>
          </a:p>
          <a:p>
            <a:endParaRPr lang="en-GB" dirty="0" smtClean="0"/>
          </a:p>
          <a:p>
            <a:r>
              <a:rPr lang="en-GB" dirty="0" smtClean="0"/>
              <a:t>In summary, we spent </a:t>
            </a:r>
            <a:r>
              <a:rPr lang="en-GB" b="1" dirty="0" smtClean="0">
                <a:solidFill>
                  <a:srgbClr val="FF0000"/>
                </a:solidFill>
              </a:rPr>
              <a:t>£887.47 </a:t>
            </a:r>
            <a:r>
              <a:rPr lang="en-GB" dirty="0" smtClean="0"/>
              <a:t>more than we made this year.</a:t>
            </a:r>
          </a:p>
          <a:p>
            <a:endParaRPr lang="en-GB" dirty="0"/>
          </a:p>
          <a:p>
            <a:r>
              <a:rPr lang="en-GB" dirty="0" smtClean="0"/>
              <a:t>Including the Trevor Elliott Fund, we are up by </a:t>
            </a:r>
            <a:r>
              <a:rPr lang="en-GB" b="1" dirty="0" smtClean="0">
                <a:solidFill>
                  <a:srgbClr val="FF0000"/>
                </a:solidFill>
              </a:rPr>
              <a:t>£1,812.53</a:t>
            </a:r>
          </a:p>
          <a:p>
            <a:endParaRPr lang="en-GB" dirty="0"/>
          </a:p>
          <a:p>
            <a:r>
              <a:rPr lang="en-GB" dirty="0" smtClean="0"/>
              <a:t>N.B. Account has not recouped all the sponsorship and income from AGM (hence difference)</a:t>
            </a:r>
            <a:endParaRPr lang="en-GB" dirty="0"/>
          </a:p>
        </p:txBody>
      </p:sp>
      <p:pic>
        <p:nvPicPr>
          <p:cNvPr id="2" name="Picture 2" descr="http://images.memes.com/meme/10525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8282" y="1968590"/>
            <a:ext cx="3685899" cy="2825856"/>
          </a:xfrm>
          <a:prstGeom prst="rect">
            <a:avLst/>
          </a:prstGeom>
          <a:noFill/>
          <a:ln>
            <a:solidFill>
              <a:srgbClr val="000000"/>
            </a:solidFill>
          </a:ln>
          <a:extLst>
            <a:ext uri="{909E8E84-426E-40dd-AFC4-6F175D3DCCD1}">
              <a14:hiddenFill xmlns:a14="http://schemas.microsoft.com/office/drawing/2010/main" xmlns="">
                <a:solidFill>
                  <a:srgbClr val="FFFFFF"/>
                </a:solidFill>
              </a14:hiddenFill>
            </a:ext>
          </a:extLst>
        </p:spPr>
      </p:pic>
      <p:sp>
        <p:nvSpPr>
          <p:cNvPr id="6" name="Title 5"/>
          <p:cNvSpPr>
            <a:spLocks noGrp="1"/>
          </p:cNvSpPr>
          <p:nvPr>
            <p:ph type="title"/>
          </p:nvPr>
        </p:nvSpPr>
        <p:spPr/>
        <p:txBody>
          <a:bodyPr/>
          <a:lstStyle/>
          <a:p>
            <a:r>
              <a:rPr lang="en-GB" dirty="0" smtClean="0"/>
              <a:t>Finance</a:t>
            </a:r>
            <a:endParaRPr lang="en-GB" dirty="0"/>
          </a:p>
        </p:txBody>
      </p:sp>
    </p:spTree>
    <p:extLst>
      <p:ext uri="{BB962C8B-B14F-4D97-AF65-F5344CB8AC3E}">
        <p14:creationId xmlns:p14="http://schemas.microsoft.com/office/powerpoint/2010/main" val="20211018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Related Societies</a:t>
            </a:r>
            <a:endParaRPr lang="en-GB" dirty="0"/>
          </a:p>
        </p:txBody>
      </p:sp>
      <p:pic>
        <p:nvPicPr>
          <p:cNvPr id="4" name="Picture 3"/>
          <p:cNvPicPr>
            <a:picLocks noChangeAspect="1"/>
          </p:cNvPicPr>
          <p:nvPr/>
        </p:nvPicPr>
        <p:blipFill>
          <a:blip r:embed="rId2"/>
          <a:stretch>
            <a:fillRect/>
          </a:stretch>
        </p:blipFill>
        <p:spPr>
          <a:xfrm>
            <a:off x="5311395" y="1386860"/>
            <a:ext cx="2427069" cy="2876309"/>
          </a:xfrm>
          <a:prstGeom prst="rect">
            <a:avLst/>
          </a:prstGeom>
        </p:spPr>
      </p:pic>
      <p:pic>
        <p:nvPicPr>
          <p:cNvPr id="5" name="Picture 4"/>
          <p:cNvPicPr>
            <a:picLocks noChangeAspect="1"/>
          </p:cNvPicPr>
          <p:nvPr/>
        </p:nvPicPr>
        <p:blipFill rotWithShape="1">
          <a:blip r:embed="rId3"/>
          <a:srcRect l="2897"/>
          <a:stretch/>
        </p:blipFill>
        <p:spPr>
          <a:xfrm>
            <a:off x="1460216" y="1380174"/>
            <a:ext cx="2556418" cy="2895954"/>
          </a:xfrm>
          <a:prstGeom prst="rect">
            <a:avLst/>
          </a:prstGeom>
        </p:spPr>
      </p:pic>
      <p:pic>
        <p:nvPicPr>
          <p:cNvPr id="6" name="Picture 5" descr="m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9659" y="4756479"/>
            <a:ext cx="1971941" cy="1971941"/>
          </a:xfrm>
          <a:prstGeom prst="rect">
            <a:avLst/>
          </a:prstGeom>
          <a:ln>
            <a:solidFill>
              <a:srgbClr val="000000"/>
            </a:solidFill>
          </a:ln>
        </p:spPr>
      </p:pic>
      <p:pic>
        <p:nvPicPr>
          <p:cNvPr id="7" name="Picture 6"/>
          <p:cNvPicPr>
            <a:picLocks noChangeAspect="1"/>
          </p:cNvPicPr>
          <p:nvPr/>
        </p:nvPicPr>
        <p:blipFill>
          <a:blip r:embed="rId5"/>
          <a:stretch>
            <a:fillRect/>
          </a:stretch>
        </p:blipFill>
        <p:spPr>
          <a:xfrm>
            <a:off x="4691450" y="4755571"/>
            <a:ext cx="1342000" cy="1980000"/>
          </a:xfrm>
          <a:prstGeom prst="rect">
            <a:avLst/>
          </a:prstGeom>
          <a:ln>
            <a:solidFill>
              <a:schemeClr val="tx1"/>
            </a:solidFill>
          </a:ln>
        </p:spPr>
      </p:pic>
      <p:pic>
        <p:nvPicPr>
          <p:cNvPr id="8" name="Picture 7"/>
          <p:cNvPicPr>
            <a:picLocks noChangeAspect="1"/>
          </p:cNvPicPr>
          <p:nvPr/>
        </p:nvPicPr>
        <p:blipFill>
          <a:blip r:embed="rId6"/>
          <a:stretch>
            <a:fillRect/>
          </a:stretch>
        </p:blipFill>
        <p:spPr>
          <a:xfrm>
            <a:off x="1581403" y="4725144"/>
            <a:ext cx="2313504" cy="1966478"/>
          </a:xfrm>
          <a:prstGeom prst="rect">
            <a:avLst/>
          </a:prstGeom>
          <a:ln>
            <a:solidFill>
              <a:srgbClr val="000000"/>
            </a:solidFill>
          </a:ln>
        </p:spPr>
      </p:pic>
      <p:sp>
        <p:nvSpPr>
          <p:cNvPr id="9" name="TextBox 8"/>
          <p:cNvSpPr txBox="1"/>
          <p:nvPr/>
        </p:nvSpPr>
        <p:spPr>
          <a:xfrm>
            <a:off x="1831044" y="4287705"/>
            <a:ext cx="1826642" cy="369332"/>
          </a:xfrm>
          <a:prstGeom prst="rect">
            <a:avLst/>
          </a:prstGeom>
          <a:noFill/>
        </p:spPr>
        <p:txBody>
          <a:bodyPr wrap="none" rtlCol="0">
            <a:spAutoFit/>
          </a:bodyPr>
          <a:lstStyle/>
          <a:p>
            <a:pPr algn="ctr"/>
            <a:r>
              <a:rPr lang="en-GB" b="1" dirty="0" smtClean="0">
                <a:latin typeface="Arial"/>
                <a:cs typeface="Arial"/>
              </a:rPr>
              <a:t>Gary Hampson</a:t>
            </a:r>
            <a:endParaRPr lang="en-GB" b="1" dirty="0">
              <a:latin typeface="Arial"/>
              <a:cs typeface="Arial"/>
            </a:endParaRPr>
          </a:p>
        </p:txBody>
      </p:sp>
      <p:sp>
        <p:nvSpPr>
          <p:cNvPr id="10" name="TextBox 9"/>
          <p:cNvSpPr txBox="1"/>
          <p:nvPr/>
        </p:nvSpPr>
        <p:spPr>
          <a:xfrm>
            <a:off x="4420475" y="4375315"/>
            <a:ext cx="1928733" cy="369332"/>
          </a:xfrm>
          <a:prstGeom prst="rect">
            <a:avLst/>
          </a:prstGeom>
          <a:noFill/>
        </p:spPr>
        <p:txBody>
          <a:bodyPr wrap="none" rtlCol="0">
            <a:spAutoFit/>
          </a:bodyPr>
          <a:lstStyle/>
          <a:p>
            <a:pPr algn="ctr"/>
            <a:r>
              <a:rPr lang="en-GB" b="1" dirty="0" smtClean="0">
                <a:latin typeface="Arial"/>
                <a:cs typeface="Arial"/>
              </a:rPr>
              <a:t>Nigel Mountney</a:t>
            </a:r>
            <a:endParaRPr lang="en-GB" b="1" dirty="0">
              <a:latin typeface="Arial"/>
              <a:cs typeface="Arial"/>
            </a:endParaRPr>
          </a:p>
        </p:txBody>
      </p:sp>
      <p:sp>
        <p:nvSpPr>
          <p:cNvPr id="11" name="TextBox 10"/>
          <p:cNvSpPr txBox="1"/>
          <p:nvPr/>
        </p:nvSpPr>
        <p:spPr>
          <a:xfrm>
            <a:off x="6797170" y="4362357"/>
            <a:ext cx="1762735" cy="369332"/>
          </a:xfrm>
          <a:prstGeom prst="rect">
            <a:avLst/>
          </a:prstGeom>
          <a:noFill/>
        </p:spPr>
        <p:txBody>
          <a:bodyPr wrap="none" rtlCol="0">
            <a:spAutoFit/>
          </a:bodyPr>
          <a:lstStyle/>
          <a:p>
            <a:pPr algn="ctr"/>
            <a:r>
              <a:rPr lang="en-GB" b="1" dirty="0" smtClean="0">
                <a:latin typeface="Arial"/>
                <a:cs typeface="Arial"/>
              </a:rPr>
              <a:t>Chris Jackson</a:t>
            </a:r>
            <a:endParaRPr lang="en-GB" b="1" dirty="0">
              <a:latin typeface="Arial"/>
              <a:cs typeface="Arial"/>
            </a:endParaRPr>
          </a:p>
        </p:txBody>
      </p:sp>
    </p:spTree>
    <p:extLst>
      <p:ext uri="{BB962C8B-B14F-4D97-AF65-F5344CB8AC3E}">
        <p14:creationId xmlns:p14="http://schemas.microsoft.com/office/powerpoint/2010/main" val="6020738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07950" y="1397000"/>
            <a:ext cx="8911322" cy="5345113"/>
          </a:xfrm>
          <a:prstGeom prst="rect">
            <a:avLst/>
          </a:prstGeom>
          <a:noFill/>
          <a:ln w="9525">
            <a:noFill/>
            <a:miter lim="800000"/>
            <a:headEnd/>
            <a:tailEnd/>
          </a:ln>
        </p:spPr>
        <p:txBody>
          <a:bodyPr>
            <a:normAutofit fontScale="92500" lnSpcReduction="20000"/>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GB" sz="2900" b="1" dirty="0">
                <a:latin typeface="Arial"/>
                <a:cs typeface="Arial"/>
              </a:rPr>
              <a:t>Reasons to join SEPM (Society for Sedimentary Geology)</a:t>
            </a:r>
          </a:p>
          <a:p>
            <a:endParaRPr lang="en-GB" sz="2000" dirty="0">
              <a:latin typeface="Arial"/>
              <a:cs typeface="Arial"/>
            </a:endParaRPr>
          </a:p>
          <a:p>
            <a:pPr>
              <a:buFont typeface="Arial" charset="0"/>
              <a:buChar char="•"/>
            </a:pPr>
            <a:r>
              <a:rPr lang="en-GB" sz="2000" dirty="0">
                <a:latin typeface="Arial"/>
                <a:cs typeface="Arial"/>
              </a:rPr>
              <a:t>Your entrée into the lively global community of sedimentary geoscience </a:t>
            </a:r>
          </a:p>
          <a:p>
            <a:pPr>
              <a:buFont typeface="Arial" charset="0"/>
              <a:buChar char="•"/>
            </a:pPr>
            <a:r>
              <a:rPr lang="en-GB" sz="2000" dirty="0">
                <a:latin typeface="Arial"/>
                <a:cs typeface="Arial"/>
              </a:rPr>
              <a:t>Networking with established scientists for advice and </a:t>
            </a:r>
            <a:r>
              <a:rPr lang="en-GB" sz="2000" dirty="0" smtClean="0">
                <a:latin typeface="Arial"/>
                <a:cs typeface="Arial"/>
              </a:rPr>
              <a:t>mentoring</a:t>
            </a:r>
            <a:endParaRPr lang="en-GB" sz="2000" dirty="0">
              <a:latin typeface="Arial"/>
              <a:cs typeface="Arial"/>
            </a:endParaRPr>
          </a:p>
          <a:p>
            <a:pPr>
              <a:buFont typeface="Arial" charset="0"/>
              <a:buChar char="•"/>
            </a:pPr>
            <a:r>
              <a:rPr lang="en-GB" sz="2000" dirty="0">
                <a:latin typeface="Arial"/>
                <a:cs typeface="Arial"/>
              </a:rPr>
              <a:t>Ability to apply for SEPM Foundation Student Grants </a:t>
            </a:r>
          </a:p>
          <a:p>
            <a:pPr>
              <a:buFont typeface="Arial" charset="0"/>
              <a:buChar char="•"/>
            </a:pPr>
            <a:r>
              <a:rPr lang="en-GB" sz="2000" dirty="0">
                <a:latin typeface="Arial"/>
                <a:cs typeface="Arial"/>
              </a:rPr>
              <a:t>Special rate for online access to SEPM journals (</a:t>
            </a:r>
            <a:r>
              <a:rPr lang="en-GB" sz="2000" i="1" dirty="0">
                <a:latin typeface="Arial"/>
                <a:cs typeface="Arial"/>
              </a:rPr>
              <a:t>Journal of Sedimentary Research</a:t>
            </a:r>
            <a:r>
              <a:rPr lang="en-GB" sz="2000" dirty="0">
                <a:latin typeface="Arial"/>
                <a:cs typeface="Arial"/>
              </a:rPr>
              <a:t>) </a:t>
            </a:r>
          </a:p>
          <a:p>
            <a:pPr>
              <a:buFont typeface="Arial" charset="0"/>
              <a:buChar char="•"/>
            </a:pPr>
            <a:r>
              <a:rPr lang="en-GB" sz="2000" dirty="0">
                <a:latin typeface="Arial"/>
                <a:cs typeface="Arial"/>
              </a:rPr>
              <a:t>Special student pricing on all SEPM publications (~50% list) </a:t>
            </a:r>
          </a:p>
          <a:p>
            <a:pPr>
              <a:buFont typeface="Arial" charset="0"/>
              <a:buChar char="•"/>
            </a:pPr>
            <a:endParaRPr lang="en-GB" sz="2000" dirty="0">
              <a:latin typeface="Arial"/>
              <a:cs typeface="Arial"/>
            </a:endParaRPr>
          </a:p>
          <a:p>
            <a:pPr>
              <a:buFont typeface="Arial" charset="0"/>
              <a:buChar char="•"/>
            </a:pPr>
            <a:r>
              <a:rPr lang="en-GB" sz="2000" dirty="0">
                <a:latin typeface="Arial"/>
                <a:cs typeface="Arial"/>
              </a:rPr>
              <a:t>Heavily discounted registration fees for SEPM activities including meetings, research conferences, short courses and field trips</a:t>
            </a:r>
          </a:p>
          <a:p>
            <a:pPr>
              <a:buFont typeface="Arial" charset="0"/>
              <a:buChar char="•"/>
            </a:pPr>
            <a:endParaRPr lang="en-GB" sz="2000" dirty="0">
              <a:latin typeface="Arial"/>
              <a:cs typeface="Arial"/>
            </a:endParaRPr>
          </a:p>
          <a:p>
            <a:r>
              <a:rPr lang="en-GB" sz="2900" b="1" dirty="0">
                <a:latin typeface="Arial"/>
                <a:cs typeface="Arial"/>
              </a:rPr>
              <a:t>Student membership costs $15 per year</a:t>
            </a:r>
            <a:endParaRPr lang="en-GB" sz="2000" b="1" dirty="0">
              <a:latin typeface="Arial"/>
              <a:cs typeface="Arial"/>
            </a:endParaRPr>
          </a:p>
          <a:p>
            <a:pPr>
              <a:buFont typeface="Arial" charset="0"/>
              <a:buChar char="•"/>
            </a:pPr>
            <a:endParaRPr lang="en-GB" sz="2000" dirty="0">
              <a:latin typeface="Arial"/>
              <a:cs typeface="Arial"/>
            </a:endParaRPr>
          </a:p>
          <a:p>
            <a:pPr>
              <a:buFont typeface="Arial" charset="0"/>
              <a:buChar char="•"/>
            </a:pPr>
            <a:r>
              <a:rPr lang="en-GB" sz="2000" dirty="0">
                <a:latin typeface="Arial"/>
                <a:cs typeface="Arial"/>
              </a:rPr>
              <a:t>Optional $15 journal subscription</a:t>
            </a:r>
          </a:p>
          <a:p>
            <a:pPr>
              <a:buFont typeface="Arial" charset="0"/>
              <a:buChar char="•"/>
            </a:pPr>
            <a:r>
              <a:rPr lang="en-GB" sz="2000" dirty="0">
                <a:latin typeface="Arial"/>
                <a:cs typeface="Arial"/>
              </a:rPr>
              <a:t>Optional $15 access to online books archive</a:t>
            </a:r>
          </a:p>
          <a:p>
            <a:pPr>
              <a:buFont typeface="Arial" charset="0"/>
              <a:buChar char="•"/>
            </a:pPr>
            <a:endParaRPr lang="en-GB" sz="2000" dirty="0">
              <a:latin typeface="Arial"/>
              <a:cs typeface="Arial"/>
            </a:endParaRPr>
          </a:p>
          <a:p>
            <a:pPr>
              <a:buFont typeface="Arial" charset="0"/>
              <a:buChar char="•"/>
            </a:pPr>
            <a:r>
              <a:rPr lang="en-GB" sz="2000" dirty="0">
                <a:latin typeface="Arial"/>
                <a:cs typeface="Arial"/>
              </a:rPr>
              <a:t>SEPM ambassador for UK: Gary Hampson (</a:t>
            </a:r>
            <a:r>
              <a:rPr lang="en-GB" sz="2000" dirty="0">
                <a:latin typeface="Arial"/>
                <a:cs typeface="Arial"/>
                <a:hlinkClick r:id="rId2"/>
              </a:rPr>
              <a:t>g.j.hampson@imperial.ac.uk</a:t>
            </a:r>
            <a:r>
              <a:rPr lang="en-GB" sz="2000" dirty="0">
                <a:latin typeface="Arial"/>
                <a:cs typeface="Arial"/>
              </a:rPr>
              <a:t>) </a:t>
            </a:r>
          </a:p>
        </p:txBody>
      </p:sp>
      <p:pic>
        <p:nvPicPr>
          <p:cNvPr id="6" name="Picture 5"/>
          <p:cNvPicPr>
            <a:picLocks noChangeAspect="1"/>
          </p:cNvPicPr>
          <p:nvPr/>
        </p:nvPicPr>
        <p:blipFill rotWithShape="1">
          <a:blip r:embed="rId3"/>
          <a:srcRect l="2897"/>
          <a:stretch/>
        </p:blipFill>
        <p:spPr>
          <a:xfrm>
            <a:off x="139699" y="114300"/>
            <a:ext cx="952501" cy="1079010"/>
          </a:xfrm>
          <a:prstGeom prst="rect">
            <a:avLst/>
          </a:prstGeom>
        </p:spPr>
      </p:pic>
    </p:spTree>
    <p:extLst>
      <p:ext uri="{BB962C8B-B14F-4D97-AF65-F5344CB8AC3E}">
        <p14:creationId xmlns:p14="http://schemas.microsoft.com/office/powerpoint/2010/main" val="2880728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9692" y="4283208"/>
            <a:ext cx="1091650" cy="147207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1816526"/>
            <a:ext cx="1481884" cy="17564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731" y="4359408"/>
            <a:ext cx="1673835" cy="149357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896" y="1719991"/>
            <a:ext cx="2232243" cy="11609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14" descr="C:\Users\ree71\Desktop\statoil_vertical_high.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464" t="14692" r="12046" b="12650"/>
          <a:stretch/>
        </p:blipFill>
        <p:spPr bwMode="auto">
          <a:xfrm>
            <a:off x="2321055" y="4347039"/>
            <a:ext cx="1602873" cy="1470426"/>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3594" y="1816526"/>
            <a:ext cx="1296538" cy="17333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6" name="Picture 2" descr="Image result for exxon mobil"/>
          <p:cNvPicPr>
            <a:picLocks noChangeAspect="1" noChangeArrowheads="1"/>
          </p:cNvPicPr>
          <p:nvPr/>
        </p:nvPicPr>
        <p:blipFill rotWithShape="1">
          <a:blip r:embed="rId8">
            <a:extLst>
              <a:ext uri="{28A0092B-C50C-407E-A947-70E740481C1C}">
                <a14:useLocalDpi xmlns:a14="http://schemas.microsoft.com/office/drawing/2010/main" val="0"/>
              </a:ext>
            </a:extLst>
          </a:blip>
          <a:srcRect t="22151" b="25831"/>
          <a:stretch/>
        </p:blipFill>
        <p:spPr bwMode="auto">
          <a:xfrm>
            <a:off x="2986113" y="2971538"/>
            <a:ext cx="3121857" cy="892260"/>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Image result for geological society londo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8139" y="4347039"/>
            <a:ext cx="2955821" cy="142014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itle 7"/>
          <p:cNvSpPr>
            <a:spLocks noGrp="1"/>
          </p:cNvSpPr>
          <p:nvPr>
            <p:ph type="title"/>
          </p:nvPr>
        </p:nvSpPr>
        <p:spPr/>
        <p:txBody>
          <a:bodyPr/>
          <a:lstStyle/>
          <a:p>
            <a:r>
              <a:rPr lang="en-GB" dirty="0"/>
              <a:t>Ta...</a:t>
            </a:r>
            <a:r>
              <a:rPr lang="en-GB" dirty="0" err="1"/>
              <a:t>Pt</a:t>
            </a:r>
            <a:r>
              <a:rPr lang="en-GB" dirty="0"/>
              <a:t> </a:t>
            </a:r>
            <a:r>
              <a:rPr lang="en-GB" dirty="0" smtClean="0"/>
              <a:t>2!</a:t>
            </a:r>
            <a:endParaRPr lang="en-GB" dirty="0"/>
          </a:p>
        </p:txBody>
      </p:sp>
    </p:spTree>
    <p:extLst>
      <p:ext uri="{BB962C8B-B14F-4D97-AF65-F5344CB8AC3E}">
        <p14:creationId xmlns:p14="http://schemas.microsoft.com/office/powerpoint/2010/main" val="6611652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300" dirty="0" smtClean="0"/>
              <a:t>BSRG-supported activities</a:t>
            </a:r>
            <a:endParaRPr lang="en-GB" sz="4300" dirty="0"/>
          </a:p>
        </p:txBody>
      </p:sp>
      <p:sp>
        <p:nvSpPr>
          <p:cNvPr id="7" name="Rectangle 6"/>
          <p:cNvSpPr/>
          <p:nvPr/>
        </p:nvSpPr>
        <p:spPr>
          <a:xfrm>
            <a:off x="1403648" y="6224655"/>
            <a:ext cx="6596875" cy="338554"/>
          </a:xfrm>
          <a:prstGeom prst="rect">
            <a:avLst/>
          </a:prstGeom>
        </p:spPr>
        <p:txBody>
          <a:bodyPr wrap="square">
            <a:spAutoFit/>
          </a:bodyPr>
          <a:lstStyle/>
          <a:p>
            <a:pPr algn="ctr"/>
            <a:r>
              <a:rPr lang="en-GB" sz="1600" b="1" dirty="0">
                <a:latin typeface="Arial"/>
                <a:cs typeface="Arial"/>
              </a:rPr>
              <a:t>https://</a:t>
            </a:r>
            <a:r>
              <a:rPr lang="en-GB" sz="1600" b="1" dirty="0" err="1">
                <a:latin typeface="Arial"/>
                <a:cs typeface="Arial"/>
              </a:rPr>
              <a:t>www.youtube.com</a:t>
            </a:r>
            <a:r>
              <a:rPr lang="en-GB" sz="1600" b="1" dirty="0">
                <a:latin typeface="Arial"/>
                <a:cs typeface="Arial"/>
              </a:rPr>
              <a:t>/</a:t>
            </a:r>
            <a:r>
              <a:rPr lang="en-GB" sz="1600" b="1" dirty="0" err="1">
                <a:latin typeface="Arial"/>
                <a:cs typeface="Arial"/>
              </a:rPr>
              <a:t>watch?v</a:t>
            </a:r>
            <a:r>
              <a:rPr lang="en-GB" sz="1600" b="1" dirty="0">
                <a:latin typeface="Arial"/>
                <a:cs typeface="Arial"/>
              </a:rPr>
              <a:t>=FQ-O8YEXtjQ</a:t>
            </a:r>
          </a:p>
        </p:txBody>
      </p:sp>
      <p:pic>
        <p:nvPicPr>
          <p:cNvPr id="11" name="Picture 10"/>
          <p:cNvPicPr>
            <a:picLocks noChangeAspect="1"/>
          </p:cNvPicPr>
          <p:nvPr/>
        </p:nvPicPr>
        <p:blipFill>
          <a:blip r:embed="rId2"/>
          <a:stretch>
            <a:fillRect/>
          </a:stretch>
        </p:blipFill>
        <p:spPr>
          <a:xfrm>
            <a:off x="0" y="2340499"/>
            <a:ext cx="9144000" cy="1595287"/>
          </a:xfrm>
          <a:prstGeom prst="rect">
            <a:avLst/>
          </a:prstGeom>
        </p:spPr>
      </p:pic>
      <p:pic>
        <p:nvPicPr>
          <p:cNvPr id="12" name="Picture 11"/>
          <p:cNvPicPr>
            <a:picLocks noChangeAspect="1"/>
          </p:cNvPicPr>
          <p:nvPr/>
        </p:nvPicPr>
        <p:blipFill>
          <a:blip r:embed="rId3"/>
          <a:stretch>
            <a:fillRect/>
          </a:stretch>
        </p:blipFill>
        <p:spPr>
          <a:xfrm>
            <a:off x="2876331" y="3942985"/>
            <a:ext cx="3826007" cy="2182664"/>
          </a:xfrm>
          <a:prstGeom prst="rect">
            <a:avLst/>
          </a:prstGeom>
        </p:spPr>
      </p:pic>
      <p:sp>
        <p:nvSpPr>
          <p:cNvPr id="13" name="Rectangle 12"/>
          <p:cNvSpPr/>
          <p:nvPr/>
        </p:nvSpPr>
        <p:spPr>
          <a:xfrm>
            <a:off x="2242325" y="1565344"/>
            <a:ext cx="4572000" cy="584776"/>
          </a:xfrm>
          <a:prstGeom prst="rect">
            <a:avLst/>
          </a:prstGeom>
          <a:ln>
            <a:solidFill>
              <a:srgbClr val="000000"/>
            </a:solidFill>
          </a:ln>
        </p:spPr>
        <p:txBody>
          <a:bodyPr>
            <a:spAutoFit/>
          </a:bodyPr>
          <a:lstStyle/>
          <a:p>
            <a:pPr algn="ctr"/>
            <a:r>
              <a:rPr lang="en-GB" sz="3200" b="1" dirty="0" smtClean="0">
                <a:latin typeface="Arial"/>
                <a:cs typeface="Arial"/>
              </a:rPr>
              <a:t>September 16</a:t>
            </a:r>
            <a:r>
              <a:rPr lang="en-GB" sz="3200" b="1" baseline="30000" dirty="0" smtClean="0">
                <a:latin typeface="Arial"/>
                <a:cs typeface="Arial"/>
              </a:rPr>
              <a:t>th</a:t>
            </a:r>
            <a:r>
              <a:rPr lang="en-GB" sz="3200" b="1" dirty="0" smtClean="0">
                <a:latin typeface="Arial"/>
                <a:cs typeface="Arial"/>
              </a:rPr>
              <a:t> 2016</a:t>
            </a:r>
            <a:endParaRPr lang="en-GB" sz="3200" b="1" dirty="0">
              <a:latin typeface="Arial"/>
              <a:cs typeface="Arial"/>
            </a:endParaRPr>
          </a:p>
        </p:txBody>
      </p:sp>
    </p:spTree>
    <p:extLst>
      <p:ext uri="{BB962C8B-B14F-4D97-AF65-F5344CB8AC3E}">
        <p14:creationId xmlns:p14="http://schemas.microsoft.com/office/powerpoint/2010/main" val="22549109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www.thedrum.com/uploads/opinion/177711/facebook-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7176" y="2496592"/>
            <a:ext cx="997446" cy="997446"/>
          </a:xfrm>
          <a:prstGeom prst="rect">
            <a:avLst/>
          </a:prstGeom>
          <a:noFill/>
          <a:extLst>
            <a:ext uri="{909E8E84-426E-40dd-AFC4-6F175D3DCCD1}">
              <a14:hiddenFill xmlns:a14="http://schemas.microsoft.com/office/drawing/2010/main" xmlns="">
                <a:solidFill>
                  <a:srgbClr val="FFFFFF"/>
                </a:solidFill>
              </a14:hiddenFill>
            </a:ext>
          </a:extLst>
        </p:spPr>
      </p:pic>
      <p:pic>
        <p:nvPicPr>
          <p:cNvPr id="4104" name="Picture 8" descr="http://www.see.leeds.ac.uk/fileadmin/images/seepeople/m.patacc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199" y="4806513"/>
            <a:ext cx="963947" cy="1415180"/>
          </a:xfrm>
          <a:prstGeom prst="rect">
            <a:avLst/>
          </a:prstGeom>
          <a:noFill/>
          <a:ln>
            <a:solidFill>
              <a:srgbClr val="000000"/>
            </a:solidFill>
          </a:ln>
          <a:extLst>
            <a:ext uri="{909E8E84-426E-40dd-AFC4-6F175D3DCCD1}">
              <a14:hiddenFill xmlns:a14="http://schemas.microsoft.com/office/drawing/2010/main" xmlns="">
                <a:solidFill>
                  <a:srgbClr val="FFFFFF"/>
                </a:solidFill>
              </a14:hiddenFill>
            </a:ext>
          </a:extLst>
        </p:spPr>
      </p:pic>
      <p:pic>
        <p:nvPicPr>
          <p:cNvPr id="11" name="Picture 10"/>
          <p:cNvPicPr>
            <a:picLocks noChangeAspect="1"/>
          </p:cNvPicPr>
          <p:nvPr/>
        </p:nvPicPr>
        <p:blipFill>
          <a:blip r:embed="rId5"/>
          <a:stretch>
            <a:fillRect/>
          </a:stretch>
        </p:blipFill>
        <p:spPr>
          <a:xfrm>
            <a:off x="7571308" y="3758704"/>
            <a:ext cx="855092" cy="855092"/>
          </a:xfrm>
          <a:prstGeom prst="rect">
            <a:avLst/>
          </a:prstGeom>
          <a:ln>
            <a:solidFill>
              <a:srgbClr val="000000"/>
            </a:solidFill>
          </a:ln>
        </p:spPr>
      </p:pic>
      <p:sp>
        <p:nvSpPr>
          <p:cNvPr id="2" name="Title 1"/>
          <p:cNvSpPr>
            <a:spLocks noGrp="1"/>
          </p:cNvSpPr>
          <p:nvPr>
            <p:ph type="title"/>
          </p:nvPr>
        </p:nvSpPr>
        <p:spPr/>
        <p:txBody>
          <a:bodyPr/>
          <a:lstStyle/>
          <a:p>
            <a:r>
              <a:rPr lang="en-GB" dirty="0" smtClean="0"/>
              <a:t>Outreach</a:t>
            </a:r>
            <a:endParaRPr lang="en-GB" dirty="0"/>
          </a:p>
        </p:txBody>
      </p:sp>
      <p:sp>
        <p:nvSpPr>
          <p:cNvPr id="3" name="Content Placeholder 2"/>
          <p:cNvSpPr>
            <a:spLocks noGrp="1"/>
          </p:cNvSpPr>
          <p:nvPr>
            <p:ph idx="1"/>
          </p:nvPr>
        </p:nvSpPr>
        <p:spPr>
          <a:xfrm>
            <a:off x="268660" y="1812925"/>
            <a:ext cx="6535588" cy="4351338"/>
          </a:xfrm>
        </p:spPr>
        <p:txBody>
          <a:bodyPr>
            <a:normAutofit fontScale="92500"/>
          </a:bodyPr>
          <a:lstStyle/>
          <a:p>
            <a:r>
              <a:rPr lang="en-US" b="1" dirty="0" smtClean="0"/>
              <a:t>JISC (email) </a:t>
            </a:r>
            <a:r>
              <a:rPr lang="en-US" b="1" dirty="0"/>
              <a:t>list: </a:t>
            </a:r>
            <a:r>
              <a:rPr lang="en-US" dirty="0" smtClean="0">
                <a:solidFill>
                  <a:srgbClr val="000000"/>
                </a:solidFill>
              </a:rPr>
              <a:t>&gt;1000 subscribers</a:t>
            </a:r>
          </a:p>
          <a:p>
            <a:endParaRPr lang="en-US" dirty="0">
              <a:solidFill>
                <a:srgbClr val="000000"/>
              </a:solidFill>
            </a:endParaRPr>
          </a:p>
          <a:p>
            <a:r>
              <a:rPr lang="en-US" b="1" dirty="0">
                <a:solidFill>
                  <a:srgbClr val="000000"/>
                </a:solidFill>
              </a:rPr>
              <a:t>Facebook: </a:t>
            </a:r>
            <a:r>
              <a:rPr lang="en-US" dirty="0" smtClean="0">
                <a:solidFill>
                  <a:srgbClr val="000000"/>
                </a:solidFill>
              </a:rPr>
              <a:t>&gt;620 followers</a:t>
            </a:r>
          </a:p>
          <a:p>
            <a:endParaRPr lang="en-US" dirty="0">
              <a:solidFill>
                <a:srgbClr val="000000"/>
              </a:solidFill>
            </a:endParaRPr>
          </a:p>
          <a:p>
            <a:pPr>
              <a:spcBef>
                <a:spcPct val="20000"/>
              </a:spcBef>
            </a:pPr>
            <a:r>
              <a:rPr lang="en-US" b="1" dirty="0" smtClean="0"/>
              <a:t>Twitter</a:t>
            </a:r>
            <a:r>
              <a:rPr lang="en-US" b="1" dirty="0"/>
              <a:t>:</a:t>
            </a:r>
            <a:r>
              <a:rPr lang="en-US" dirty="0"/>
              <a:t> </a:t>
            </a:r>
            <a:r>
              <a:rPr lang="en-US" dirty="0" smtClean="0"/>
              <a:t>&gt;500 followers (</a:t>
            </a:r>
            <a:r>
              <a:rPr lang="en-US" dirty="0" err="1" smtClean="0"/>
              <a:t>twittermistress</a:t>
            </a:r>
            <a:r>
              <a:rPr lang="en-US" dirty="0" smtClean="0"/>
              <a:t>: Yvonne Spychala)</a:t>
            </a:r>
          </a:p>
          <a:p>
            <a:pPr>
              <a:spcBef>
                <a:spcPct val="20000"/>
              </a:spcBef>
            </a:pPr>
            <a:endParaRPr lang="en-US" dirty="0" smtClean="0"/>
          </a:p>
          <a:p>
            <a:pPr>
              <a:spcBef>
                <a:spcPct val="20000"/>
              </a:spcBef>
            </a:pPr>
            <a:r>
              <a:rPr lang="en-US" b="1" dirty="0"/>
              <a:t>Website:</a:t>
            </a:r>
            <a:r>
              <a:rPr lang="en-US" dirty="0"/>
              <a:t> PhD </a:t>
            </a:r>
            <a:r>
              <a:rPr lang="en-US" dirty="0" smtClean="0"/>
              <a:t>opportunities, meeting information, fund/award winners, BRSG history, etc (w</a:t>
            </a:r>
            <a:r>
              <a:rPr lang="en-US" dirty="0" smtClean="0">
                <a:solidFill>
                  <a:srgbClr val="000000"/>
                </a:solidFill>
              </a:rPr>
              <a:t>ebmaster</a:t>
            </a:r>
            <a:r>
              <a:rPr lang="en-US" b="1" dirty="0">
                <a:solidFill>
                  <a:srgbClr val="000000"/>
                </a:solidFill>
              </a:rPr>
              <a:t>:</a:t>
            </a:r>
            <a:r>
              <a:rPr lang="en-US" dirty="0">
                <a:solidFill>
                  <a:srgbClr val="000000"/>
                </a:solidFill>
              </a:rPr>
              <a:t> Marco </a:t>
            </a:r>
            <a:r>
              <a:rPr lang="en-US" dirty="0" smtClean="0">
                <a:solidFill>
                  <a:srgbClr val="000000"/>
                </a:solidFill>
              </a:rPr>
              <a:t>Patacci)</a:t>
            </a:r>
            <a:endParaRPr lang="en-US" b="1" dirty="0">
              <a:solidFill>
                <a:srgbClr val="000000"/>
              </a:solidFill>
            </a:endParaRPr>
          </a:p>
          <a:p>
            <a:pPr>
              <a:spcBef>
                <a:spcPct val="20000"/>
              </a:spcBef>
            </a:pPr>
            <a:endParaRPr lang="en-US" dirty="0"/>
          </a:p>
          <a:p>
            <a:pPr>
              <a:spcBef>
                <a:spcPct val="20000"/>
              </a:spcBef>
            </a:pPr>
            <a:endParaRPr lang="en-US" sz="3200" dirty="0"/>
          </a:p>
          <a:p>
            <a:pPr>
              <a:spcBef>
                <a:spcPct val="20000"/>
              </a:spcBef>
            </a:pPr>
            <a:endParaRPr lang="en-US" sz="3200" dirty="0"/>
          </a:p>
          <a:p>
            <a:endParaRPr lang="en-GB" dirty="0"/>
          </a:p>
        </p:txBody>
      </p:sp>
      <p:pic>
        <p:nvPicPr>
          <p:cNvPr id="12" name="Picture 11"/>
          <p:cNvPicPr>
            <a:picLocks noChangeAspect="1"/>
          </p:cNvPicPr>
          <p:nvPr/>
        </p:nvPicPr>
        <p:blipFill>
          <a:blip r:embed="rId6"/>
          <a:stretch>
            <a:fillRect/>
          </a:stretch>
        </p:blipFill>
        <p:spPr>
          <a:xfrm>
            <a:off x="6482184" y="3703712"/>
            <a:ext cx="969497" cy="969497"/>
          </a:xfrm>
          <a:prstGeom prst="rect">
            <a:avLst/>
          </a:prstGeom>
        </p:spPr>
      </p:pic>
    </p:spTree>
    <p:extLst>
      <p:ext uri="{BB962C8B-B14F-4D97-AF65-F5344CB8AC3E}">
        <p14:creationId xmlns:p14="http://schemas.microsoft.com/office/powerpoint/2010/main" val="37056827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AOB</a:t>
            </a:r>
            <a:endParaRPr lang="en-US" dirty="0"/>
          </a:p>
        </p:txBody>
      </p:sp>
      <p:sp>
        <p:nvSpPr>
          <p:cNvPr id="3" name="Content Placeholder 2"/>
          <p:cNvSpPr>
            <a:spLocks noGrp="1"/>
          </p:cNvSpPr>
          <p:nvPr>
            <p:ph idx="1"/>
          </p:nvPr>
        </p:nvSpPr>
        <p:spPr>
          <a:xfrm>
            <a:off x="248952" y="1573857"/>
            <a:ext cx="8552147" cy="4983871"/>
          </a:xfrm>
        </p:spPr>
        <p:txBody>
          <a:bodyPr>
            <a:normAutofit/>
          </a:bodyPr>
          <a:lstStyle/>
          <a:p>
            <a:pPr algn="just">
              <a:lnSpc>
                <a:spcPct val="110000"/>
              </a:lnSpc>
              <a:spcBef>
                <a:spcPts val="0"/>
              </a:spcBef>
            </a:pPr>
            <a:r>
              <a:rPr lang="en-US" dirty="0" smtClean="0"/>
              <a:t>BSRG AGM 2017 (</a:t>
            </a:r>
            <a:r>
              <a:rPr lang="is-IS" dirty="0" smtClean="0"/>
              <a:t>Utrecht</a:t>
            </a:r>
            <a:r>
              <a:rPr lang="is-IS" dirty="0"/>
              <a:t>, Newcastle, Heriot-</a:t>
            </a:r>
            <a:r>
              <a:rPr lang="is-IS" dirty="0" smtClean="0"/>
              <a:t>Watt)</a:t>
            </a:r>
            <a:endParaRPr lang="en-US" dirty="0" smtClean="0"/>
          </a:p>
          <a:p>
            <a:pPr algn="just">
              <a:lnSpc>
                <a:spcPct val="110000"/>
              </a:lnSpc>
              <a:spcBef>
                <a:spcPts val="0"/>
              </a:spcBef>
            </a:pPr>
            <a:r>
              <a:rPr lang="is-IS" dirty="0" smtClean="0"/>
              <a:t>Closing remarks...</a:t>
            </a:r>
          </a:p>
        </p:txBody>
      </p:sp>
    </p:spTree>
    <p:extLst>
      <p:ext uri="{BB962C8B-B14F-4D97-AF65-F5344CB8AC3E}">
        <p14:creationId xmlns:p14="http://schemas.microsoft.com/office/powerpoint/2010/main" val="109583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Content Placeholder 4"/>
          <p:cNvSpPr>
            <a:spLocks noGrp="1"/>
          </p:cNvSpPr>
          <p:nvPr>
            <p:ph idx="1"/>
          </p:nvPr>
        </p:nvSpPr>
        <p:spPr>
          <a:xfrm>
            <a:off x="611560" y="169333"/>
            <a:ext cx="7886700" cy="6688667"/>
          </a:xfrm>
        </p:spPr>
        <p:txBody>
          <a:bodyPr>
            <a:normAutofit fontScale="77500" lnSpcReduction="20000"/>
          </a:bodyPr>
          <a:lstStyle/>
          <a:p>
            <a:pPr algn="just">
              <a:lnSpc>
                <a:spcPct val="120000"/>
              </a:lnSpc>
              <a:spcBef>
                <a:spcPts val="0"/>
              </a:spcBef>
            </a:pPr>
            <a:r>
              <a:rPr lang="en-US" dirty="0"/>
              <a:t>A key component of this first meeting was the presentation of “</a:t>
            </a:r>
            <a:r>
              <a:rPr lang="en-US" b="1" u="sng" dirty="0"/>
              <a:t>research work in progress</a:t>
            </a:r>
            <a:r>
              <a:rPr lang="en-US" dirty="0"/>
              <a:t>” by </a:t>
            </a:r>
            <a:r>
              <a:rPr lang="en-US" b="1" u="sng" dirty="0"/>
              <a:t>research </a:t>
            </a:r>
            <a:r>
              <a:rPr lang="en-US" b="1" u="sng" dirty="0" smtClean="0"/>
              <a:t>students</a:t>
            </a:r>
          </a:p>
          <a:p>
            <a:pPr algn="just">
              <a:lnSpc>
                <a:spcPct val="120000"/>
              </a:lnSpc>
              <a:spcBef>
                <a:spcPts val="0"/>
              </a:spcBef>
            </a:pPr>
            <a:endParaRPr lang="en-US" dirty="0" smtClean="0"/>
          </a:p>
          <a:p>
            <a:pPr algn="just">
              <a:lnSpc>
                <a:spcPct val="120000"/>
              </a:lnSpc>
              <a:spcBef>
                <a:spcPts val="0"/>
              </a:spcBef>
            </a:pPr>
            <a:r>
              <a:rPr lang="en-US" dirty="0" smtClean="0"/>
              <a:t>Discussion were “...</a:t>
            </a:r>
            <a:r>
              <a:rPr lang="en-US" b="1" u="sng" dirty="0" smtClean="0"/>
              <a:t>lively </a:t>
            </a:r>
            <a:r>
              <a:rPr lang="en-US" b="1" u="sng" dirty="0"/>
              <a:t>and </a:t>
            </a:r>
            <a:r>
              <a:rPr lang="en-US" b="1" u="sng" dirty="0" smtClean="0"/>
              <a:t>informal</a:t>
            </a:r>
            <a:r>
              <a:rPr lang="en-US" dirty="0" smtClean="0"/>
              <a:t>...”</a:t>
            </a:r>
          </a:p>
          <a:p>
            <a:pPr algn="just">
              <a:lnSpc>
                <a:spcPct val="120000"/>
              </a:lnSpc>
              <a:spcBef>
                <a:spcPts val="0"/>
              </a:spcBef>
            </a:pPr>
            <a:endParaRPr lang="en-US" dirty="0" smtClean="0"/>
          </a:p>
          <a:p>
            <a:pPr algn="just">
              <a:lnSpc>
                <a:spcPct val="120000"/>
              </a:lnSpc>
              <a:spcBef>
                <a:spcPts val="0"/>
              </a:spcBef>
            </a:pPr>
            <a:r>
              <a:rPr lang="en-US" dirty="0" smtClean="0"/>
              <a:t>The </a:t>
            </a:r>
            <a:r>
              <a:rPr lang="en-US" dirty="0"/>
              <a:t>ethos of BSRG is </a:t>
            </a:r>
            <a:r>
              <a:rPr lang="en-US" dirty="0" smtClean="0"/>
              <a:t>encapsulated </a:t>
            </a:r>
            <a:r>
              <a:rPr lang="en-US" dirty="0"/>
              <a:t>by Perce Allen’s vision in 1962 for future </a:t>
            </a:r>
            <a:r>
              <a:rPr lang="en-US" dirty="0" smtClean="0"/>
              <a:t>AGMs: they </a:t>
            </a:r>
            <a:r>
              <a:rPr lang="en-US" dirty="0"/>
              <a:t>would need to be run by a </a:t>
            </a:r>
            <a:r>
              <a:rPr lang="en-US" b="1" u="sng" dirty="0"/>
              <a:t>simple </a:t>
            </a:r>
            <a:r>
              <a:rPr lang="en-US" b="1" u="sng" dirty="0" err="1"/>
              <a:t>organisation</a:t>
            </a:r>
            <a:r>
              <a:rPr lang="en-US" b="1" dirty="0"/>
              <a:t> </a:t>
            </a:r>
            <a:r>
              <a:rPr lang="en-US" dirty="0"/>
              <a:t>that “depended for life on its own </a:t>
            </a:r>
            <a:r>
              <a:rPr lang="en-US" b="1" u="sng" dirty="0"/>
              <a:t>enthusiasm</a:t>
            </a:r>
            <a:r>
              <a:rPr lang="en-US" dirty="0"/>
              <a:t>”</a:t>
            </a:r>
            <a:r>
              <a:rPr lang="en-US" dirty="0" smtClean="0"/>
              <a:t>. The </a:t>
            </a:r>
            <a:r>
              <a:rPr lang="en-US" dirty="0" err="1" smtClean="0"/>
              <a:t>organisation</a:t>
            </a:r>
            <a:r>
              <a:rPr lang="en-US" dirty="0" smtClean="0"/>
              <a:t> </a:t>
            </a:r>
            <a:r>
              <a:rPr lang="en-US" dirty="0"/>
              <a:t>should be </a:t>
            </a:r>
            <a:r>
              <a:rPr lang="en-US" b="1" u="sng" dirty="0"/>
              <a:t>independent from other geological bodies</a:t>
            </a:r>
            <a:r>
              <a:rPr lang="en-US" dirty="0"/>
              <a:t> “</a:t>
            </a:r>
            <a:r>
              <a:rPr lang="en-US" b="1" u="sng" dirty="0"/>
              <a:t>to avoid </a:t>
            </a:r>
            <a:r>
              <a:rPr lang="en-US" b="1" u="sng" dirty="0" smtClean="0"/>
              <a:t>ossification and </a:t>
            </a:r>
            <a:r>
              <a:rPr lang="en-US" b="1" u="sng" dirty="0"/>
              <a:t>to be free to die if enthusiasm </a:t>
            </a:r>
            <a:r>
              <a:rPr lang="en-US" b="1" u="sng" dirty="0" smtClean="0"/>
              <a:t>waned</a:t>
            </a:r>
            <a:r>
              <a:rPr lang="en-US" dirty="0" smtClean="0"/>
              <a:t>”</a:t>
            </a:r>
            <a:r>
              <a:rPr lang="en-US" dirty="0"/>
              <a:t>. “</a:t>
            </a:r>
            <a:r>
              <a:rPr lang="en-US" b="1" u="sng" dirty="0"/>
              <a:t>Emphasis should be on the younger worker and on informality</a:t>
            </a:r>
            <a:r>
              <a:rPr lang="en-US" dirty="0"/>
              <a:t>”. From its inception, BSRG has been </a:t>
            </a:r>
            <a:r>
              <a:rPr lang="en-US" dirty="0" err="1"/>
              <a:t>organised</a:t>
            </a:r>
            <a:r>
              <a:rPr lang="en-US" dirty="0"/>
              <a:t> with a </a:t>
            </a:r>
            <a:r>
              <a:rPr lang="en-US" b="1" u="sng" dirty="0"/>
              <a:t>light </a:t>
            </a:r>
            <a:r>
              <a:rPr lang="en-US" b="1" u="sng" dirty="0" smtClean="0"/>
              <a:t>touch</a:t>
            </a:r>
          </a:p>
          <a:p>
            <a:pPr algn="just">
              <a:lnSpc>
                <a:spcPct val="120000"/>
              </a:lnSpc>
              <a:spcBef>
                <a:spcPts val="0"/>
              </a:spcBef>
            </a:pPr>
            <a:endParaRPr lang="en-US" dirty="0"/>
          </a:p>
          <a:p>
            <a:pPr algn="just">
              <a:lnSpc>
                <a:spcPct val="120000"/>
              </a:lnSpc>
              <a:spcBef>
                <a:spcPts val="0"/>
              </a:spcBef>
            </a:pPr>
            <a:r>
              <a:rPr lang="en-US" dirty="0" smtClean="0"/>
              <a:t>We </a:t>
            </a:r>
            <a:r>
              <a:rPr lang="en-US" dirty="0"/>
              <a:t>also still aim to foster the development of young sedimentologists, and the BSRG AGM is the venue at which many PhD students present their research results for the first </a:t>
            </a:r>
            <a:r>
              <a:rPr lang="en-US" dirty="0" smtClean="0"/>
              <a:t>time</a:t>
            </a:r>
            <a:endParaRPr lang="en-GB" dirty="0"/>
          </a:p>
        </p:txBody>
      </p:sp>
    </p:spTree>
    <p:extLst>
      <p:ext uri="{BB962C8B-B14F-4D97-AF65-F5344CB8AC3E}">
        <p14:creationId xmlns:p14="http://schemas.microsoft.com/office/powerpoint/2010/main" val="4069556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0945"/>
          <a:stretch/>
        </p:blipFill>
        <p:spPr>
          <a:xfrm>
            <a:off x="0" y="1781175"/>
            <a:ext cx="9144000" cy="5089525"/>
          </a:xfrm>
          <a:prstGeom prst="rect">
            <a:avLst/>
          </a:prstGeom>
        </p:spPr>
      </p:pic>
      <p:sp>
        <p:nvSpPr>
          <p:cNvPr id="2" name="Title 1"/>
          <p:cNvSpPr>
            <a:spLocks noGrp="1"/>
          </p:cNvSpPr>
          <p:nvPr>
            <p:ph type="ctrTitle"/>
          </p:nvPr>
        </p:nvSpPr>
        <p:spPr>
          <a:xfrm>
            <a:off x="228600" y="254000"/>
            <a:ext cx="7772400" cy="936625"/>
          </a:xfrm>
        </p:spPr>
        <p:txBody>
          <a:bodyPr vert="horz" lIns="91440" tIns="45720" rIns="91440" bIns="45720" rtlCol="0" anchor="ctr">
            <a:normAutofit/>
          </a:bodyPr>
          <a:lstStyle/>
          <a:p>
            <a:pPr algn="l"/>
            <a:r>
              <a:rPr lang="en-GB" sz="4400" dirty="0"/>
              <a:t>The BSRG Constitution</a:t>
            </a:r>
            <a:endParaRPr lang="en-GB" sz="4400" dirty="0"/>
          </a:p>
        </p:txBody>
      </p:sp>
      <p:pic>
        <p:nvPicPr>
          <p:cNvPr id="6" name="Picture 5"/>
          <p:cNvPicPr>
            <a:picLocks noChangeAspect="1"/>
          </p:cNvPicPr>
          <p:nvPr/>
        </p:nvPicPr>
        <p:blipFill>
          <a:blip r:embed="rId3" cstate="print">
            <a:clrChange>
              <a:clrFrom>
                <a:srgbClr val="FEFEFE"/>
              </a:clrFrom>
              <a:clrTo>
                <a:srgbClr val="FEFEFE">
                  <a:alpha val="0"/>
                </a:srgbClr>
              </a:clrTo>
            </a:clrChange>
            <a:duotone>
              <a:prstClr val="black"/>
              <a:srgbClr val="E1AA4F">
                <a:tint val="45000"/>
                <a:satMod val="400000"/>
              </a:srgbClr>
            </a:duotone>
            <a:extLst>
              <a:ext uri="{28A0092B-C50C-407E-A947-70E740481C1C}">
                <a14:useLocalDpi xmlns:a14="http://schemas.microsoft.com/office/drawing/2010/main" val="0"/>
              </a:ext>
            </a:extLst>
          </a:blip>
          <a:stretch>
            <a:fillRect/>
          </a:stretch>
        </p:blipFill>
        <p:spPr>
          <a:xfrm rot="20645218">
            <a:off x="50114" y="2870200"/>
            <a:ext cx="1927799" cy="635000"/>
          </a:xfrm>
          <a:prstGeom prst="rect">
            <a:avLst/>
          </a:prstGeom>
        </p:spPr>
      </p:pic>
    </p:spTree>
    <p:extLst>
      <p:ext uri="{BB962C8B-B14F-4D97-AF65-F5344CB8AC3E}">
        <p14:creationId xmlns:p14="http://schemas.microsoft.com/office/powerpoint/2010/main" val="23785579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GB" dirty="0"/>
              <a:t>Aims</a:t>
            </a:r>
            <a:endParaRPr lang="en-GB" dirty="0"/>
          </a:p>
        </p:txBody>
      </p:sp>
      <p:sp>
        <p:nvSpPr>
          <p:cNvPr id="3" name="Content Placeholder 2"/>
          <p:cNvSpPr>
            <a:spLocks noGrp="1"/>
          </p:cNvSpPr>
          <p:nvPr>
            <p:ph idx="1"/>
          </p:nvPr>
        </p:nvSpPr>
        <p:spPr/>
        <p:txBody>
          <a:bodyPr/>
          <a:lstStyle/>
          <a:p>
            <a:r>
              <a:rPr lang="en-GB" dirty="0" smtClean="0">
                <a:solidFill>
                  <a:srgbClr val="0070C0"/>
                </a:solidFill>
              </a:rPr>
              <a:t>Provide an updated governing document…</a:t>
            </a:r>
          </a:p>
          <a:p>
            <a:pPr marL="0" indent="0" algn="ctr">
              <a:buNone/>
            </a:pPr>
            <a:r>
              <a:rPr lang="en-GB" i="1" dirty="0" smtClean="0">
                <a:solidFill>
                  <a:srgbClr val="0070C0"/>
                </a:solidFill>
              </a:rPr>
              <a:t>…providing context but not being too descriptive</a:t>
            </a:r>
            <a:endParaRPr lang="en-GB" sz="2000" i="1" dirty="0" smtClean="0">
              <a:solidFill>
                <a:srgbClr val="0070C0"/>
              </a:solidFill>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4392" b="12527"/>
          <a:stretch/>
        </p:blipFill>
        <p:spPr>
          <a:xfrm>
            <a:off x="787400" y="3327400"/>
            <a:ext cx="7569200" cy="3111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2071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GB" dirty="0"/>
              <a:t>The Process</a:t>
            </a:r>
            <a:endParaRPr lang="en-GB" dirty="0"/>
          </a:p>
        </p:txBody>
      </p:sp>
      <p:sp>
        <p:nvSpPr>
          <p:cNvPr id="3" name="Content Placeholder 2"/>
          <p:cNvSpPr>
            <a:spLocks noGrp="1"/>
          </p:cNvSpPr>
          <p:nvPr>
            <p:ph idx="1"/>
          </p:nvPr>
        </p:nvSpPr>
        <p:spPr>
          <a:xfrm>
            <a:off x="628650" y="1536700"/>
            <a:ext cx="7886700" cy="4640263"/>
          </a:xfrm>
        </p:spPr>
        <p:txBody>
          <a:bodyPr/>
          <a:lstStyle/>
          <a:p>
            <a:r>
              <a:rPr lang="en-GB" sz="2200" dirty="0" smtClean="0">
                <a:solidFill>
                  <a:srgbClr val="0070C0"/>
                </a:solidFill>
              </a:rPr>
              <a:t>V4 sent out for membership consultation</a:t>
            </a:r>
          </a:p>
          <a:p>
            <a:r>
              <a:rPr lang="en-GB" sz="2200" dirty="0" smtClean="0">
                <a:solidFill>
                  <a:srgbClr val="0070C0"/>
                </a:solidFill>
              </a:rPr>
              <a:t>V5 created from consultation</a:t>
            </a:r>
            <a:endParaRPr lang="en-GB" sz="2200" dirty="0">
              <a:solidFill>
                <a:srgbClr val="0070C0"/>
              </a:solidFill>
            </a:endParaRPr>
          </a:p>
          <a:p>
            <a:r>
              <a:rPr lang="en-GB" sz="2200" dirty="0" smtClean="0">
                <a:solidFill>
                  <a:srgbClr val="0070C0"/>
                </a:solidFill>
              </a:rPr>
              <a:t>Discussion (</a:t>
            </a:r>
            <a:r>
              <a:rPr lang="en-GB" sz="2200" i="1" dirty="0" smtClean="0">
                <a:solidFill>
                  <a:srgbClr val="0070C0"/>
                </a:solidFill>
              </a:rPr>
              <a:t>hopefully limited</a:t>
            </a:r>
            <a:r>
              <a:rPr lang="en-GB" sz="2200" dirty="0" smtClean="0">
                <a:solidFill>
                  <a:srgbClr val="0070C0"/>
                </a:solidFill>
              </a:rPr>
              <a:t>)</a:t>
            </a:r>
          </a:p>
          <a:p>
            <a:pPr lvl="1"/>
            <a:r>
              <a:rPr lang="en-GB" sz="2200" i="1" dirty="0" smtClean="0">
                <a:solidFill>
                  <a:srgbClr val="0070C0"/>
                </a:solidFill>
              </a:rPr>
              <a:t>Scope for implementing additional changes</a:t>
            </a:r>
            <a:endParaRPr lang="en-GB" sz="2200" dirty="0" smtClean="0">
              <a:solidFill>
                <a:srgbClr val="0070C0"/>
              </a:solidFill>
            </a:endParaRPr>
          </a:p>
          <a:p>
            <a:r>
              <a:rPr lang="en-GB" sz="2200" dirty="0" smtClean="0">
                <a:solidFill>
                  <a:srgbClr val="0070C0"/>
                </a:solidFill>
              </a:rPr>
              <a:t>Vote to accept / reject constitution (show of hands?)</a:t>
            </a:r>
          </a:p>
          <a:p>
            <a:endParaRPr lang="en-GB" dirty="0">
              <a:solidFill>
                <a:srgbClr val="0070C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1381" y="3924071"/>
            <a:ext cx="3302636" cy="2324146"/>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5409" y="3619500"/>
            <a:ext cx="2052640" cy="293328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6397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2312" y="329184"/>
            <a:ext cx="7199376" cy="6199632"/>
          </a:xfrm>
          <a:prstGeom prst="rect">
            <a:avLst/>
          </a:prstGeom>
          <a:ln>
            <a:noFill/>
          </a:ln>
          <a:effectLst>
            <a:outerShdw blurRad="190500" algn="tl" rotWithShape="0">
              <a:srgbClr val="000000">
                <a:alpha val="70000"/>
              </a:srgbClr>
            </a:outerShdw>
          </a:effectLst>
        </p:spPr>
      </p:pic>
      <p:cxnSp>
        <p:nvCxnSpPr>
          <p:cNvPr id="4" name="Straight Connector 3"/>
          <p:cNvCxnSpPr/>
          <p:nvPr/>
        </p:nvCxnSpPr>
        <p:spPr>
          <a:xfrm>
            <a:off x="972312" y="5294069"/>
            <a:ext cx="71993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2106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2312" y="356616"/>
            <a:ext cx="7199376" cy="6144768"/>
          </a:xfrm>
          <a:prstGeom prst="rect">
            <a:avLst/>
          </a:prstGeom>
          <a:ln>
            <a:noFill/>
          </a:ln>
          <a:effectLst>
            <a:outerShdw blurRad="190500" algn="tl" rotWithShape="0">
              <a:srgbClr val="000000">
                <a:alpha val="70000"/>
              </a:srgbClr>
            </a:outerShdw>
          </a:effectLst>
        </p:spPr>
      </p:pic>
      <p:cxnSp>
        <p:nvCxnSpPr>
          <p:cNvPr id="7" name="Straight Connector 6"/>
          <p:cNvCxnSpPr/>
          <p:nvPr/>
        </p:nvCxnSpPr>
        <p:spPr>
          <a:xfrm>
            <a:off x="972312" y="3931995"/>
            <a:ext cx="71993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Action Button: Back or Previous 2">
            <a:hlinkClick r:id="" action="ppaction://hlinkshowjump?jump=previousslide" highlightClick="1"/>
          </p:cNvPr>
          <p:cNvSpPr/>
          <p:nvPr/>
        </p:nvSpPr>
        <p:spPr>
          <a:xfrm>
            <a:off x="281353" y="6220030"/>
            <a:ext cx="281354" cy="28135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0900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01262"/>
            <a:ext cx="4044462" cy="404446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1384" y="1301262"/>
            <a:ext cx="5388709" cy="4041532"/>
          </a:xfrm>
          <a:prstGeom prst="rect">
            <a:avLst/>
          </a:prstGeom>
        </p:spPr>
      </p:pic>
    </p:spTree>
    <p:extLst>
      <p:ext uri="{BB962C8B-B14F-4D97-AF65-F5344CB8AC3E}">
        <p14:creationId xmlns:p14="http://schemas.microsoft.com/office/powerpoint/2010/main" val="33510691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Agenda</a:t>
            </a:r>
            <a:endParaRPr lang="en-GB" dirty="0"/>
          </a:p>
        </p:txBody>
      </p:sp>
      <p:sp>
        <p:nvSpPr>
          <p:cNvPr id="10" name="Content Placeholder 9"/>
          <p:cNvSpPr>
            <a:spLocks noGrp="1"/>
          </p:cNvSpPr>
          <p:nvPr>
            <p:ph idx="1"/>
          </p:nvPr>
        </p:nvSpPr>
        <p:spPr>
          <a:xfrm>
            <a:off x="611560" y="1490164"/>
            <a:ext cx="7886700" cy="4962899"/>
          </a:xfrm>
        </p:spPr>
        <p:txBody>
          <a:bodyPr>
            <a:normAutofit fontScale="92500" lnSpcReduction="10000"/>
          </a:bodyPr>
          <a:lstStyle/>
          <a:p>
            <a:r>
              <a:rPr lang="en-GB" sz="4000" dirty="0" smtClean="0"/>
              <a:t>Constitution</a:t>
            </a:r>
          </a:p>
          <a:p>
            <a:r>
              <a:rPr lang="en-GB" sz="4000" dirty="0" smtClean="0"/>
              <a:t>Committee positions</a:t>
            </a:r>
          </a:p>
          <a:p>
            <a:r>
              <a:rPr lang="en-GB" sz="4000" dirty="0" smtClean="0"/>
              <a:t>Other </a:t>
            </a:r>
            <a:r>
              <a:rPr lang="en-GB" sz="4000" dirty="0"/>
              <a:t>membership recognition</a:t>
            </a:r>
          </a:p>
          <a:p>
            <a:r>
              <a:rPr lang="en-GB" sz="4000" dirty="0" smtClean="0"/>
              <a:t>Postgraduate courses</a:t>
            </a:r>
          </a:p>
          <a:p>
            <a:r>
              <a:rPr lang="en-GB" sz="4000" dirty="0" smtClean="0"/>
              <a:t>Other society news</a:t>
            </a:r>
          </a:p>
          <a:p>
            <a:r>
              <a:rPr lang="en-GB" sz="4000" dirty="0" smtClean="0"/>
              <a:t>Finances</a:t>
            </a:r>
          </a:p>
          <a:p>
            <a:r>
              <a:rPr lang="en-GB" sz="4000" dirty="0" smtClean="0"/>
              <a:t>Outreach</a:t>
            </a:r>
          </a:p>
          <a:p>
            <a:r>
              <a:rPr lang="en-GB" sz="4000" dirty="0" smtClean="0"/>
              <a:t>AOB</a:t>
            </a:r>
          </a:p>
        </p:txBody>
      </p:sp>
    </p:spTree>
    <p:extLst>
      <p:ext uri="{BB962C8B-B14F-4D97-AF65-F5344CB8AC3E}">
        <p14:creationId xmlns:p14="http://schemas.microsoft.com/office/powerpoint/2010/main" val="8835720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Committee</a:t>
            </a:r>
            <a:endParaRPr lang="en-US" b="1" dirty="0"/>
          </a:p>
        </p:txBody>
      </p:sp>
      <p:sp>
        <p:nvSpPr>
          <p:cNvPr id="3" name="Content Placeholder 2"/>
          <p:cNvSpPr>
            <a:spLocks noGrp="1"/>
          </p:cNvSpPr>
          <p:nvPr>
            <p:ph idx="1"/>
          </p:nvPr>
        </p:nvSpPr>
        <p:spPr>
          <a:xfrm>
            <a:off x="248953" y="1524000"/>
            <a:ext cx="7886700" cy="5181600"/>
          </a:xfrm>
        </p:spPr>
        <p:txBody>
          <a:bodyPr>
            <a:normAutofit fontScale="62500" lnSpcReduction="20000"/>
          </a:bodyPr>
          <a:lstStyle/>
          <a:p>
            <a:pPr marL="0" indent="0" algn="just">
              <a:lnSpc>
                <a:spcPct val="120000"/>
              </a:lnSpc>
              <a:buNone/>
            </a:pPr>
            <a:r>
              <a:rPr lang="en-US" sz="3800" b="1" dirty="0" smtClean="0"/>
              <a:t>Executive Committee</a:t>
            </a:r>
          </a:p>
          <a:p>
            <a:pPr algn="just">
              <a:lnSpc>
                <a:spcPct val="120000"/>
              </a:lnSpc>
            </a:pPr>
            <a:r>
              <a:rPr lang="en-US" b="1" dirty="0" smtClean="0"/>
              <a:t>Chair</a:t>
            </a:r>
            <a:r>
              <a:rPr lang="en-US" dirty="0"/>
              <a:t>: </a:t>
            </a:r>
            <a:r>
              <a:rPr lang="en-US" dirty="0" smtClean="0"/>
              <a:t>Christopher </a:t>
            </a:r>
            <a:r>
              <a:rPr lang="en-US" dirty="0"/>
              <a:t>Jackson (2014-2016</a:t>
            </a:r>
            <a:r>
              <a:rPr lang="en-US" dirty="0" smtClean="0"/>
              <a:t>), Imperial</a:t>
            </a:r>
            <a:endParaRPr lang="en-US" dirty="0"/>
          </a:p>
          <a:p>
            <a:pPr algn="just">
              <a:lnSpc>
                <a:spcPct val="120000"/>
              </a:lnSpc>
            </a:pPr>
            <a:r>
              <a:rPr lang="en-US" b="1" dirty="0" smtClean="0"/>
              <a:t>Secretary</a:t>
            </a:r>
            <a:r>
              <a:rPr lang="en-US" dirty="0"/>
              <a:t>: </a:t>
            </a:r>
            <a:r>
              <a:rPr lang="en-US" dirty="0" err="1" smtClean="0"/>
              <a:t>Ol</a:t>
            </a:r>
            <a:r>
              <a:rPr lang="en-US" dirty="0" smtClean="0"/>
              <a:t> Wakefield (2016-2018), BGS</a:t>
            </a:r>
            <a:endParaRPr lang="en-US" dirty="0"/>
          </a:p>
          <a:p>
            <a:pPr algn="just">
              <a:lnSpc>
                <a:spcPct val="120000"/>
              </a:lnSpc>
            </a:pPr>
            <a:r>
              <a:rPr lang="en-US" b="1" dirty="0" smtClean="0"/>
              <a:t>Treasurer</a:t>
            </a:r>
            <a:r>
              <a:rPr lang="en-US" dirty="0"/>
              <a:t>: </a:t>
            </a:r>
            <a:r>
              <a:rPr lang="en-US" dirty="0" smtClean="0"/>
              <a:t>Rhodri </a:t>
            </a:r>
            <a:r>
              <a:rPr lang="en-US" dirty="0" err="1"/>
              <a:t>Jerrett</a:t>
            </a:r>
            <a:r>
              <a:rPr lang="en-US" dirty="0"/>
              <a:t> (2015-2017</a:t>
            </a:r>
            <a:r>
              <a:rPr lang="en-US" dirty="0" smtClean="0"/>
              <a:t>), Manchester</a:t>
            </a:r>
          </a:p>
          <a:p>
            <a:pPr algn="just">
              <a:lnSpc>
                <a:spcPct val="120000"/>
              </a:lnSpc>
            </a:pPr>
            <a:endParaRPr lang="en-US" dirty="0"/>
          </a:p>
          <a:p>
            <a:pPr marL="0" indent="0" algn="just">
              <a:lnSpc>
                <a:spcPct val="120000"/>
              </a:lnSpc>
              <a:buNone/>
            </a:pPr>
            <a:r>
              <a:rPr lang="en-US" sz="3800" b="1" dirty="0" smtClean="0"/>
              <a:t>Committee Members</a:t>
            </a:r>
          </a:p>
          <a:p>
            <a:pPr algn="just">
              <a:lnSpc>
                <a:spcPct val="120000"/>
              </a:lnSpc>
            </a:pPr>
            <a:r>
              <a:rPr lang="en-US" b="1" dirty="0" smtClean="0"/>
              <a:t>Awards </a:t>
            </a:r>
            <a:r>
              <a:rPr lang="en-US" b="1" dirty="0"/>
              <a:t>Officer</a:t>
            </a:r>
            <a:r>
              <a:rPr lang="en-US" dirty="0"/>
              <a:t>: </a:t>
            </a:r>
            <a:r>
              <a:rPr lang="en-US" dirty="0" smtClean="0"/>
              <a:t>Esther Sumner (2016-2018), Southampton</a:t>
            </a:r>
            <a:endParaRPr lang="en-US" dirty="0"/>
          </a:p>
          <a:p>
            <a:pPr algn="just">
              <a:lnSpc>
                <a:spcPct val="120000"/>
              </a:lnSpc>
            </a:pPr>
            <a:r>
              <a:rPr lang="en-US" b="1" dirty="0" smtClean="0"/>
              <a:t>Industry </a:t>
            </a:r>
            <a:r>
              <a:rPr lang="en-US" b="1" dirty="0" err="1" smtClean="0"/>
              <a:t>Liasons</a:t>
            </a:r>
            <a:r>
              <a:rPr lang="en-US" dirty="0" smtClean="0"/>
              <a:t>: </a:t>
            </a:r>
            <a:r>
              <a:rPr lang="en-US" dirty="0"/>
              <a:t>(1</a:t>
            </a:r>
            <a:r>
              <a:rPr lang="en-US" dirty="0" smtClean="0"/>
              <a:t>)</a:t>
            </a:r>
            <a:r>
              <a:rPr lang="en-US" dirty="0"/>
              <a:t> </a:t>
            </a:r>
            <a:r>
              <a:rPr lang="en-US" dirty="0" smtClean="0"/>
              <a:t>Sanem </a:t>
            </a:r>
            <a:r>
              <a:rPr lang="en-US" dirty="0"/>
              <a:t>Acikalin (2015-2017</a:t>
            </a:r>
            <a:r>
              <a:rPr lang="en-US" dirty="0" smtClean="0"/>
              <a:t>), Badley Ashton; (3) Simon </a:t>
            </a:r>
            <a:r>
              <a:rPr lang="en-US" dirty="0"/>
              <a:t>Lomas (2015-2017</a:t>
            </a:r>
            <a:r>
              <a:rPr lang="en-US" dirty="0" smtClean="0"/>
              <a:t>), BG; (iv) James </a:t>
            </a:r>
            <a:r>
              <a:rPr lang="en-US" dirty="0"/>
              <a:t>Churchill (2015-2017</a:t>
            </a:r>
            <a:r>
              <a:rPr lang="en-US" dirty="0" smtClean="0"/>
              <a:t>), BG</a:t>
            </a:r>
            <a:endParaRPr lang="en-US" dirty="0"/>
          </a:p>
          <a:p>
            <a:pPr algn="just">
              <a:lnSpc>
                <a:spcPct val="120000"/>
              </a:lnSpc>
            </a:pPr>
            <a:r>
              <a:rPr lang="en-US" b="1" dirty="0" smtClean="0"/>
              <a:t>Postgraduate </a:t>
            </a:r>
            <a:r>
              <a:rPr lang="en-US" b="1" dirty="0"/>
              <a:t>Reps</a:t>
            </a:r>
            <a:r>
              <a:rPr lang="en-US" dirty="0" smtClean="0"/>
              <a:t>:</a:t>
            </a:r>
            <a:r>
              <a:rPr lang="en-US" dirty="0"/>
              <a:t> </a:t>
            </a:r>
            <a:r>
              <a:rPr lang="en-US" dirty="0" smtClean="0"/>
              <a:t>(1) Hannah </a:t>
            </a:r>
            <a:r>
              <a:rPr lang="en-US" dirty="0"/>
              <a:t>Brooks</a:t>
            </a:r>
            <a:r>
              <a:rPr lang="en-US" dirty="0" smtClean="0"/>
              <a:t>, Leeds; (2) Luz </a:t>
            </a:r>
            <a:r>
              <a:rPr lang="en-US" dirty="0" err="1"/>
              <a:t>Gomis</a:t>
            </a:r>
            <a:r>
              <a:rPr lang="en-US" dirty="0"/>
              <a:t>, </a:t>
            </a:r>
            <a:r>
              <a:rPr lang="en-US" dirty="0" smtClean="0"/>
              <a:t>Manchester; (3) </a:t>
            </a:r>
            <a:r>
              <a:rPr lang="en-US" dirty="0" err="1" smtClean="0"/>
              <a:t>Munira</a:t>
            </a:r>
            <a:r>
              <a:rPr lang="en-US" dirty="0" smtClean="0"/>
              <a:t> </a:t>
            </a:r>
            <a:r>
              <a:rPr lang="en-US" dirty="0" err="1"/>
              <a:t>Raji</a:t>
            </a:r>
            <a:r>
              <a:rPr lang="en-US" dirty="0"/>
              <a:t>, </a:t>
            </a:r>
            <a:r>
              <a:rPr lang="en-US" dirty="0" smtClean="0"/>
              <a:t>Durham</a:t>
            </a:r>
          </a:p>
          <a:p>
            <a:pPr algn="just">
              <a:lnSpc>
                <a:spcPct val="120000"/>
              </a:lnSpc>
            </a:pPr>
            <a:r>
              <a:rPr lang="en-US" b="1" dirty="0" smtClean="0"/>
              <a:t>Website </a:t>
            </a:r>
            <a:r>
              <a:rPr lang="en-US" b="1" dirty="0"/>
              <a:t>&amp; JISC List Manager</a:t>
            </a:r>
            <a:r>
              <a:rPr lang="en-US" dirty="0"/>
              <a:t>: </a:t>
            </a:r>
            <a:r>
              <a:rPr lang="en-US" dirty="0" smtClean="0"/>
              <a:t>Marco </a:t>
            </a:r>
            <a:r>
              <a:rPr lang="en-US" dirty="0" err="1" smtClean="0"/>
              <a:t>Patacci</a:t>
            </a:r>
            <a:r>
              <a:rPr lang="en-US" dirty="0" smtClean="0"/>
              <a:t>, Leeds</a:t>
            </a:r>
          </a:p>
          <a:p>
            <a:pPr algn="just">
              <a:lnSpc>
                <a:spcPct val="120000"/>
              </a:lnSpc>
            </a:pPr>
            <a:r>
              <a:rPr lang="en-US" b="1" dirty="0" smtClean="0"/>
              <a:t>Outreach Officer</a:t>
            </a:r>
            <a:r>
              <a:rPr lang="en-US" dirty="0" smtClean="0"/>
              <a:t>: ?</a:t>
            </a:r>
            <a:endParaRPr lang="en-US" dirty="0"/>
          </a:p>
        </p:txBody>
      </p:sp>
      <p:sp>
        <p:nvSpPr>
          <p:cNvPr id="5" name="Rectangle 4"/>
          <p:cNvSpPr/>
          <p:nvPr/>
        </p:nvSpPr>
        <p:spPr>
          <a:xfrm>
            <a:off x="1259632" y="1988840"/>
            <a:ext cx="2160240" cy="40734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915816" y="4509120"/>
            <a:ext cx="1728192" cy="38608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419872" y="5157192"/>
            <a:ext cx="1894840" cy="3810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660232" y="5157192"/>
            <a:ext cx="1414780" cy="3810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l="1590" t="1037" r="7824" b="2821"/>
          <a:stretch/>
        </p:blipFill>
        <p:spPr bwMode="auto">
          <a:xfrm>
            <a:off x="6316980" y="1524000"/>
            <a:ext cx="2578101" cy="2471420"/>
          </a:xfrm>
          <a:prstGeom prst="rect">
            <a:avLst/>
          </a:prstGeom>
          <a:noFill/>
          <a:ln w="12700" cmpd="sng">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11" name="Rectangle 10"/>
          <p:cNvSpPr/>
          <p:nvPr/>
        </p:nvSpPr>
        <p:spPr>
          <a:xfrm>
            <a:off x="488096" y="6268481"/>
            <a:ext cx="2211696" cy="3810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280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Candidates</a:t>
            </a:r>
            <a:endParaRPr lang="en-US" dirty="0"/>
          </a:p>
        </p:txBody>
      </p:sp>
      <p:sp>
        <p:nvSpPr>
          <p:cNvPr id="3" name="Content Placeholder 2"/>
          <p:cNvSpPr>
            <a:spLocks noGrp="1"/>
          </p:cNvSpPr>
          <p:nvPr>
            <p:ph idx="1"/>
          </p:nvPr>
        </p:nvSpPr>
        <p:spPr>
          <a:xfrm>
            <a:off x="611560" y="1386502"/>
            <a:ext cx="7886700" cy="5247973"/>
          </a:xfrm>
        </p:spPr>
        <p:txBody>
          <a:bodyPr>
            <a:normAutofit fontScale="77500" lnSpcReduction="20000"/>
          </a:bodyPr>
          <a:lstStyle/>
          <a:p>
            <a:pPr marL="0" indent="0">
              <a:buNone/>
            </a:pPr>
            <a:r>
              <a:rPr lang="en-US" b="1" dirty="0" smtClean="0"/>
              <a:t>Chair</a:t>
            </a:r>
          </a:p>
          <a:p>
            <a:r>
              <a:rPr lang="en-US" dirty="0" smtClean="0"/>
              <a:t>Joris Eggenhuisen</a:t>
            </a:r>
          </a:p>
          <a:p>
            <a:endParaRPr lang="en-US" dirty="0"/>
          </a:p>
          <a:p>
            <a:pPr marL="0" indent="0">
              <a:buNone/>
            </a:pPr>
            <a:r>
              <a:rPr lang="en-US" b="1" dirty="0" smtClean="0"/>
              <a:t>Postgraduate Representative</a:t>
            </a:r>
          </a:p>
          <a:p>
            <a:r>
              <a:rPr lang="en-US" dirty="0" smtClean="0"/>
              <a:t>Kevin </a:t>
            </a:r>
            <a:r>
              <a:rPr lang="en-US" dirty="0" err="1" smtClean="0"/>
              <a:t>Boulesteix</a:t>
            </a:r>
            <a:endParaRPr lang="en-US" dirty="0" smtClean="0"/>
          </a:p>
          <a:p>
            <a:pPr marL="0" indent="0">
              <a:buNone/>
            </a:pPr>
            <a:endParaRPr lang="en-US" b="1" dirty="0" smtClean="0"/>
          </a:p>
          <a:p>
            <a:pPr marL="0" indent="0">
              <a:buNone/>
            </a:pPr>
            <a:r>
              <a:rPr lang="en-US" b="1" dirty="0" smtClean="0"/>
              <a:t>Industry Representative</a:t>
            </a:r>
          </a:p>
          <a:p>
            <a:r>
              <a:rPr lang="en-US" dirty="0" smtClean="0"/>
              <a:t>Nigel Platt (Oyster Petroleum)</a:t>
            </a:r>
            <a:endParaRPr lang="en-US" dirty="0"/>
          </a:p>
          <a:p>
            <a:endParaRPr lang="en-US" b="1" dirty="0" smtClean="0"/>
          </a:p>
          <a:p>
            <a:pPr marL="0" indent="0">
              <a:buNone/>
            </a:pPr>
            <a:r>
              <a:rPr lang="en-US" b="1" dirty="0" smtClean="0"/>
              <a:t>Outreach</a:t>
            </a:r>
          </a:p>
          <a:p>
            <a:r>
              <a:rPr lang="en-US" dirty="0" smtClean="0"/>
              <a:t>Yvonne Spychala</a:t>
            </a:r>
          </a:p>
          <a:p>
            <a:r>
              <a:rPr lang="en-US" dirty="0" smtClean="0"/>
              <a:t>Matthew Booth</a:t>
            </a:r>
          </a:p>
          <a:p>
            <a:r>
              <a:rPr lang="en-US" dirty="0" err="1" smtClean="0"/>
              <a:t>Sanem</a:t>
            </a:r>
            <a:r>
              <a:rPr lang="en-US" dirty="0" smtClean="0"/>
              <a:t> </a:t>
            </a:r>
            <a:r>
              <a:rPr lang="en-US" dirty="0" err="1" smtClean="0"/>
              <a:t>Acikalin</a:t>
            </a:r>
            <a:endParaRPr lang="en-US" dirty="0" smtClean="0"/>
          </a:p>
          <a:p>
            <a:r>
              <a:rPr lang="en-US" dirty="0" smtClean="0"/>
              <a:t>Hazel Beaumont</a:t>
            </a:r>
            <a:endParaRPr lang="en-US" dirty="0"/>
          </a:p>
        </p:txBody>
      </p:sp>
    </p:spTree>
    <p:extLst>
      <p:ext uri="{BB962C8B-B14F-4D97-AF65-F5344CB8AC3E}">
        <p14:creationId xmlns:p14="http://schemas.microsoft.com/office/powerpoint/2010/main" val="41439593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nc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100" y="2590800"/>
            <a:ext cx="5359400" cy="3062514"/>
          </a:xfrm>
          <a:prstGeom prst="rect">
            <a:avLst/>
          </a:prstGeom>
        </p:spPr>
      </p:pic>
      <p:pic>
        <p:nvPicPr>
          <p:cNvPr id="5" name="Picture 4" descr="dance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6600" y="2590800"/>
            <a:ext cx="3048000" cy="3048000"/>
          </a:xfrm>
          <a:prstGeom prst="rect">
            <a:avLst/>
          </a:prstGeom>
        </p:spPr>
      </p:pic>
      <p:sp>
        <p:nvSpPr>
          <p:cNvPr id="3" name="Title 2"/>
          <p:cNvSpPr>
            <a:spLocks noGrp="1"/>
          </p:cNvSpPr>
          <p:nvPr>
            <p:ph type="title"/>
          </p:nvPr>
        </p:nvSpPr>
        <p:spPr/>
        <p:txBody>
          <a:bodyPr/>
          <a:lstStyle/>
          <a:p>
            <a:r>
              <a:rPr lang="en-GB" dirty="0" smtClean="0"/>
              <a:t>Fund Winners</a:t>
            </a:r>
            <a:endParaRPr lang="en-GB" dirty="0"/>
          </a:p>
        </p:txBody>
      </p:sp>
    </p:spTree>
    <p:extLst>
      <p:ext uri="{BB962C8B-B14F-4D97-AF65-F5344CB8AC3E}">
        <p14:creationId xmlns:p14="http://schemas.microsoft.com/office/powerpoint/2010/main" val="12602912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tremp graus basin sp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2288" y="3962400"/>
            <a:ext cx="4537319" cy="2642989"/>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a:blip r:embed="rId4"/>
          <a:stretch>
            <a:fillRect/>
          </a:stretch>
        </p:blipFill>
        <p:spPr>
          <a:xfrm>
            <a:off x="1414549" y="3962400"/>
            <a:ext cx="1790700" cy="2642016"/>
          </a:xfrm>
          <a:prstGeom prst="rect">
            <a:avLst/>
          </a:prstGeom>
          <a:ln>
            <a:solidFill>
              <a:schemeClr val="tx1"/>
            </a:solidFill>
          </a:ln>
        </p:spPr>
      </p:pic>
      <p:sp>
        <p:nvSpPr>
          <p:cNvPr id="3" name="Title 2"/>
          <p:cNvSpPr>
            <a:spLocks noGrp="1"/>
          </p:cNvSpPr>
          <p:nvPr>
            <p:ph type="title"/>
          </p:nvPr>
        </p:nvSpPr>
        <p:spPr/>
        <p:txBody>
          <a:bodyPr>
            <a:normAutofit/>
          </a:bodyPr>
          <a:lstStyle/>
          <a:p>
            <a:r>
              <a:rPr lang="en-US" dirty="0">
                <a:solidFill>
                  <a:schemeClr val="bg1"/>
                </a:solidFill>
              </a:rPr>
              <a:t>Stephen Farrell </a:t>
            </a:r>
            <a:r>
              <a:rPr lang="en-US" dirty="0" smtClean="0">
                <a:solidFill>
                  <a:schemeClr val="bg1"/>
                </a:solidFill>
              </a:rPr>
              <a:t>Fund</a:t>
            </a:r>
            <a:endParaRPr lang="en-GB" dirty="0">
              <a:solidFill>
                <a:schemeClr val="bg1"/>
              </a:solidFill>
            </a:endParaRPr>
          </a:p>
        </p:txBody>
      </p:sp>
      <p:sp>
        <p:nvSpPr>
          <p:cNvPr id="4" name="Content Placeholder 3"/>
          <p:cNvSpPr>
            <a:spLocks noGrp="1"/>
          </p:cNvSpPr>
          <p:nvPr>
            <p:ph idx="1"/>
          </p:nvPr>
        </p:nvSpPr>
        <p:spPr>
          <a:xfrm>
            <a:off x="611560" y="1412776"/>
            <a:ext cx="7886700" cy="2492375"/>
          </a:xfrm>
        </p:spPr>
        <p:txBody>
          <a:bodyPr/>
          <a:lstStyle/>
          <a:p>
            <a:pPr marL="0" indent="0" algn="just">
              <a:buNone/>
            </a:pPr>
            <a:r>
              <a:rPr lang="en-GB" b="1" dirty="0" smtClean="0"/>
              <a:t>Oscar </a:t>
            </a:r>
            <a:r>
              <a:rPr lang="en-GB" b="1" dirty="0"/>
              <a:t>Baez </a:t>
            </a:r>
            <a:r>
              <a:rPr lang="en-GB" dirty="0"/>
              <a:t>(University of Leeds) – "</a:t>
            </a:r>
            <a:r>
              <a:rPr lang="en-GB" i="1" dirty="0"/>
              <a:t>Stratigraphic heterogeneity induced by allogenic factors in a </a:t>
            </a:r>
            <a:r>
              <a:rPr lang="en-GB" i="1" dirty="0" err="1"/>
              <a:t>Paleogene</a:t>
            </a:r>
            <a:r>
              <a:rPr lang="en-GB" i="1" dirty="0"/>
              <a:t> low net-to-gross fluvial succession, </a:t>
            </a:r>
            <a:r>
              <a:rPr lang="en-GB" i="1" dirty="0" err="1"/>
              <a:t>Tremp-Graus</a:t>
            </a:r>
            <a:r>
              <a:rPr lang="en-GB" i="1" dirty="0"/>
              <a:t>, Spain</a:t>
            </a:r>
            <a:r>
              <a:rPr lang="en-GB" dirty="0"/>
              <a:t>" – Award of </a:t>
            </a:r>
            <a:r>
              <a:rPr lang="en-GB" b="1" u="sng" dirty="0"/>
              <a:t>£300</a:t>
            </a:r>
            <a:r>
              <a:rPr lang="en-GB" dirty="0"/>
              <a:t> towards fieldwork in the </a:t>
            </a:r>
            <a:r>
              <a:rPr lang="en-GB" dirty="0" err="1"/>
              <a:t>Tremp-Graus</a:t>
            </a:r>
            <a:r>
              <a:rPr lang="en-GB" dirty="0"/>
              <a:t> Basin, Spain (</a:t>
            </a:r>
            <a:r>
              <a:rPr lang="en-GB" dirty="0">
                <a:solidFill>
                  <a:srgbClr val="FF0000"/>
                </a:solidFill>
              </a:rPr>
              <a:t>poster presentation</a:t>
            </a:r>
            <a:r>
              <a:rPr lang="en-GB" dirty="0" smtClean="0"/>
              <a:t>)</a:t>
            </a:r>
            <a:endParaRPr lang="en-GB" dirty="0"/>
          </a:p>
        </p:txBody>
      </p:sp>
    </p:spTree>
    <p:extLst>
      <p:ext uri="{BB962C8B-B14F-4D97-AF65-F5344CB8AC3E}">
        <p14:creationId xmlns:p14="http://schemas.microsoft.com/office/powerpoint/2010/main" val="3079098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Gill Harwood </a:t>
            </a:r>
            <a:r>
              <a:rPr lang="en-US" dirty="0" smtClean="0"/>
              <a:t>Fund</a:t>
            </a:r>
            <a:endParaRPr lang="en-GB" dirty="0"/>
          </a:p>
        </p:txBody>
      </p:sp>
      <p:pic>
        <p:nvPicPr>
          <p:cNvPr id="4098" name="Picture 2" descr="Image result for andrew cunliffe ex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050" y="3970048"/>
            <a:ext cx="2907665" cy="2654246"/>
          </a:xfrm>
          <a:prstGeom prst="rect">
            <a:avLst/>
          </a:prstGeom>
          <a:noFill/>
          <a:extLst>
            <a:ext uri="{909E8E84-426E-40dd-AFC4-6F175D3DCCD1}">
              <a14:hiddenFill xmlns:a14="http://schemas.microsoft.com/office/drawing/2010/main" xmlns="">
                <a:solidFill>
                  <a:srgbClr val="FFFFFF"/>
                </a:solidFill>
              </a14:hiddenFill>
            </a:ext>
          </a:extLst>
        </p:spPr>
      </p:pic>
      <p:pic>
        <p:nvPicPr>
          <p:cNvPr id="4106" name="Picture 10" descr="Image result for vien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2760" y="3976591"/>
            <a:ext cx="3787140" cy="264478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Content Placeholder 3"/>
          <p:cNvSpPr txBox="1">
            <a:spLocks/>
          </p:cNvSpPr>
          <p:nvPr/>
        </p:nvSpPr>
        <p:spPr>
          <a:xfrm>
            <a:off x="611560" y="1412776"/>
            <a:ext cx="7886700" cy="24923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a:ea typeface="+mn-ea"/>
                <a:cs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a:ea typeface="+mn-ea"/>
                <a:cs typeface="Arial"/>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a:ea typeface="+mn-ea"/>
                <a:cs typeface="Arial"/>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None/>
            </a:pPr>
            <a:r>
              <a:rPr lang="en-GB" b="1" dirty="0" smtClean="0"/>
              <a:t>Andrew </a:t>
            </a:r>
            <a:r>
              <a:rPr lang="en-GB" b="1" dirty="0" err="1"/>
              <a:t>Cunliffe</a:t>
            </a:r>
            <a:r>
              <a:rPr lang="en-GB" b="1" dirty="0"/>
              <a:t> </a:t>
            </a:r>
            <a:r>
              <a:rPr lang="en-GB" dirty="0"/>
              <a:t>(University of Exeter) – "</a:t>
            </a:r>
            <a:r>
              <a:rPr lang="en-GB" i="1" dirty="0"/>
              <a:t>Carbon dynamics in degrading semi-arid rangeland ecosystems</a:t>
            </a:r>
            <a:r>
              <a:rPr lang="en-GB" dirty="0"/>
              <a:t>" – Award of </a:t>
            </a:r>
            <a:r>
              <a:rPr lang="en-GB" b="1" u="sng" dirty="0"/>
              <a:t>£300</a:t>
            </a:r>
            <a:r>
              <a:rPr lang="en-GB" b="1" dirty="0"/>
              <a:t> </a:t>
            </a:r>
            <a:r>
              <a:rPr lang="en-GB" dirty="0"/>
              <a:t>to support attendance at the EGU General Assembly in Vienna </a:t>
            </a:r>
            <a:r>
              <a:rPr lang="en-GB" dirty="0" smtClean="0"/>
              <a:t>(</a:t>
            </a:r>
            <a:r>
              <a:rPr lang="en-GB" dirty="0" smtClean="0">
                <a:solidFill>
                  <a:srgbClr val="FF0000"/>
                </a:solidFill>
              </a:rPr>
              <a:t>read </a:t>
            </a:r>
            <a:r>
              <a:rPr lang="en-GB" dirty="0">
                <a:solidFill>
                  <a:srgbClr val="FF0000"/>
                </a:solidFill>
              </a:rPr>
              <a:t>his report online</a:t>
            </a:r>
            <a:r>
              <a:rPr lang="en-GB" dirty="0"/>
              <a:t>)</a:t>
            </a:r>
          </a:p>
        </p:txBody>
      </p:sp>
    </p:spTree>
    <p:extLst>
      <p:ext uri="{BB962C8B-B14F-4D97-AF65-F5344CB8AC3E}">
        <p14:creationId xmlns:p14="http://schemas.microsoft.com/office/powerpoint/2010/main" val="1316947902"/>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arta">
  <a:themeElements>
    <a:clrScheme name="Carta">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Carta">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arta">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30412</TotalTime>
  <Words>1251</Words>
  <Application>Microsoft Office PowerPoint</Application>
  <PresentationFormat>On-screen Show (4:3)</PresentationFormat>
  <Paragraphs>212</Paragraphs>
  <Slides>39</Slides>
  <Notes>10</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39</vt:i4>
      </vt:variant>
    </vt:vector>
  </HeadingPairs>
  <TitlesOfParts>
    <vt:vector size="50" baseType="lpstr">
      <vt:lpstr>ＭＳ Ｐゴシック</vt:lpstr>
      <vt:lpstr>Aharoni</vt:lpstr>
      <vt:lpstr>Arial</vt:lpstr>
      <vt:lpstr>Calibri</vt:lpstr>
      <vt:lpstr>Constantia</vt:lpstr>
      <vt:lpstr>Corbel</vt:lpstr>
      <vt:lpstr>Wingdings 2</vt:lpstr>
      <vt:lpstr>Office Theme</vt:lpstr>
      <vt:lpstr>Carta</vt:lpstr>
      <vt:lpstr>Depth</vt:lpstr>
      <vt:lpstr>CorelDRAW</vt:lpstr>
      <vt:lpstr>PowerPoint Presentation</vt:lpstr>
      <vt:lpstr>Ta...Pt 1!</vt:lpstr>
      <vt:lpstr>Ta...Pt 2!</vt:lpstr>
      <vt:lpstr>Agenda</vt:lpstr>
      <vt:lpstr>Committee</vt:lpstr>
      <vt:lpstr>Candidates</vt:lpstr>
      <vt:lpstr>Fund Winners</vt:lpstr>
      <vt:lpstr>Stephen Farrell Fund</vt:lpstr>
      <vt:lpstr>Gill Harwood Fund</vt:lpstr>
      <vt:lpstr>Funding Call 2017</vt:lpstr>
      <vt:lpstr>ECR Fund</vt:lpstr>
      <vt:lpstr>IAS grants</vt:lpstr>
      <vt:lpstr>GSL Awards</vt:lpstr>
      <vt:lpstr>GSA Awards</vt:lpstr>
      <vt:lpstr>PowerPoint Presentation</vt:lpstr>
      <vt:lpstr>PowerPoint Presentation</vt:lpstr>
      <vt:lpstr>PowerPoint Presentation</vt:lpstr>
      <vt:lpstr>PowerPoint Presentation</vt:lpstr>
      <vt:lpstr>PowerPoint Presentation</vt:lpstr>
      <vt:lpstr>PowerPoint Presentation</vt:lpstr>
      <vt:lpstr>Courses for 2017...?</vt:lpstr>
      <vt:lpstr>PowerPoint Presentation</vt:lpstr>
      <vt:lpstr>PowerPoint Presentation</vt:lpstr>
      <vt:lpstr>PowerPoint Presentation</vt:lpstr>
      <vt:lpstr>PowerPoint Presentation</vt:lpstr>
      <vt:lpstr>PowerPoint Presentation</vt:lpstr>
      <vt:lpstr>Finance</vt:lpstr>
      <vt:lpstr>Related Societies</vt:lpstr>
      <vt:lpstr>PowerPoint Presentation</vt:lpstr>
      <vt:lpstr>BSRG-supported activities</vt:lpstr>
      <vt:lpstr>Outreach</vt:lpstr>
      <vt:lpstr>AOB</vt:lpstr>
      <vt:lpstr>PowerPoint Presentation</vt:lpstr>
      <vt:lpstr>The BSRG Constitution</vt:lpstr>
      <vt:lpstr>Aims</vt:lpstr>
      <vt:lpstr>The Process</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hodgson</dc:creator>
  <cp:lastModifiedBy>Marco Patacci</cp:lastModifiedBy>
  <cp:revision>231</cp:revision>
  <dcterms:created xsi:type="dcterms:W3CDTF">2013-12-18T13:59:31Z</dcterms:created>
  <dcterms:modified xsi:type="dcterms:W3CDTF">2017-04-20T10:57:46Z</dcterms:modified>
</cp:coreProperties>
</file>